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19"/>
  </p:notesMasterIdLst>
  <p:sldIdLst>
    <p:sldId id="263" r:id="rId2"/>
    <p:sldId id="341" r:id="rId3"/>
    <p:sldId id="340" r:id="rId4"/>
    <p:sldId id="356" r:id="rId5"/>
    <p:sldId id="377" r:id="rId6"/>
    <p:sldId id="353" r:id="rId7"/>
    <p:sldId id="355" r:id="rId8"/>
    <p:sldId id="364" r:id="rId9"/>
    <p:sldId id="361" r:id="rId10"/>
    <p:sldId id="370" r:id="rId11"/>
    <p:sldId id="346" r:id="rId12"/>
    <p:sldId id="378" r:id="rId13"/>
    <p:sldId id="379" r:id="rId14"/>
    <p:sldId id="359" r:id="rId15"/>
    <p:sldId id="371" r:id="rId16"/>
    <p:sldId id="372" r:id="rId17"/>
    <p:sldId id="309" r:id="rId18"/>
  </p:sldIdLst>
  <p:sldSz cx="6858000" cy="51435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ABALLO CAMACHO, M DE LA O" initials="CCMDLO" lastIdx="1" clrIdx="0">
    <p:extLst>
      <p:ext uri="{19B8F6BF-5375-455C-9EA6-DF929625EA0E}">
        <p15:presenceInfo xmlns:p15="http://schemas.microsoft.com/office/powerpoint/2012/main" userId="S-1-5-21-881666314-890715370-355810188-51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C7D3C1"/>
    <a:srgbClr val="E4E438"/>
    <a:srgbClr val="333333"/>
    <a:srgbClr val="4D4D4D"/>
    <a:srgbClr val="0033CC"/>
    <a:srgbClr val="33CCCC"/>
    <a:srgbClr val="56BCD0"/>
    <a:srgbClr val="00CC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35" autoAdjust="0"/>
    <p:restoredTop sz="75416" autoAdjust="0"/>
  </p:normalViewPr>
  <p:slideViewPr>
    <p:cSldViewPr snapToGrid="0" snapToObjects="1">
      <p:cViewPr varScale="1">
        <p:scale>
          <a:sx n="109" d="100"/>
          <a:sy n="109" d="100"/>
        </p:scale>
        <p:origin x="2898" y="102"/>
      </p:cViewPr>
      <p:guideLst>
        <p:guide orient="horz" pos="16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CF3A1E-8A30-4E2D-BEA2-D20D0FBD1F83}" type="doc">
      <dgm:prSet loTypeId="urn:microsoft.com/office/officeart/2008/layout/PictureStrips" loCatId="list" qsTypeId="urn:microsoft.com/office/officeart/2005/8/quickstyle/simple1" qsCatId="simple" csTypeId="urn:microsoft.com/office/officeart/2005/8/colors/colorful5" csCatId="colorful" phldr="1"/>
      <dgm:spPr/>
      <dgm:t>
        <a:bodyPr/>
        <a:lstStyle/>
        <a:p>
          <a:endParaRPr lang="es-ES"/>
        </a:p>
      </dgm:t>
    </dgm:pt>
    <dgm:pt modelId="{6B980391-06EE-4BA2-B3EA-E7BE1CB579D0}">
      <dgm:prSet phldrT="[Texto]" custT="1"/>
      <dgm:spPr/>
      <dgm:t>
        <a:bodyPr/>
        <a:lstStyle/>
        <a:p>
          <a:pPr marL="357188" indent="0"/>
          <a:r>
            <a:rPr lang="es-ES" sz="1600" b="1" dirty="0">
              <a:solidFill>
                <a:srgbClr val="C00000"/>
              </a:solidFill>
            </a:rPr>
            <a:t>Medicamentos biológicos</a:t>
          </a:r>
          <a:r>
            <a:rPr lang="es-ES" sz="1600" dirty="0"/>
            <a:t>: Medicamento que  contiene uno o más principios activos producidos o derivados de una fuente biológica de origen recombinante o extractivo. (</a:t>
          </a:r>
          <a:r>
            <a:rPr lang="es-ES" sz="1600" dirty="0" err="1"/>
            <a:t>Ej</a:t>
          </a:r>
          <a:r>
            <a:rPr lang="es-ES" sz="1600" dirty="0"/>
            <a:t>: insulina extraída de páncreas porcino) </a:t>
          </a:r>
        </a:p>
      </dgm:t>
    </dgm:pt>
    <dgm:pt modelId="{239C6291-40F7-4E65-B07C-FE647320DD07}" type="parTrans" cxnId="{DA0F2474-095D-46D2-B121-017569F331D1}">
      <dgm:prSet/>
      <dgm:spPr/>
      <dgm:t>
        <a:bodyPr/>
        <a:lstStyle/>
        <a:p>
          <a:endParaRPr lang="es-ES"/>
        </a:p>
      </dgm:t>
    </dgm:pt>
    <dgm:pt modelId="{4E6B1209-A4CB-48D0-BDFE-BB7D296EE648}" type="sibTrans" cxnId="{DA0F2474-095D-46D2-B121-017569F331D1}">
      <dgm:prSet/>
      <dgm:spPr/>
      <dgm:t>
        <a:bodyPr/>
        <a:lstStyle/>
        <a:p>
          <a:endParaRPr lang="es-ES"/>
        </a:p>
      </dgm:t>
    </dgm:pt>
    <dgm:pt modelId="{B0988D0C-B131-4018-82F4-DBCB73F14361}">
      <dgm:prSet phldrT="[Texto]" custT="1"/>
      <dgm:spPr/>
      <dgm:t>
        <a:bodyPr/>
        <a:lstStyle/>
        <a:p>
          <a:pPr>
            <a:buFont typeface="Arial" panose="020B0604020202020204" pitchFamily="34" charset="0"/>
            <a:buChar char="•"/>
          </a:pPr>
          <a:r>
            <a:rPr lang="en-US" sz="1600" b="1" kern="1200" dirty="0" err="1">
              <a:solidFill>
                <a:srgbClr val="C00000"/>
              </a:solidFill>
              <a:latin typeface="Calibri" panose="020F0502020204030204"/>
              <a:ea typeface="+mn-ea"/>
              <a:cs typeface="+mn-cs"/>
            </a:rPr>
            <a:t>Medicamentos</a:t>
          </a:r>
          <a:r>
            <a:rPr lang="en-US" sz="1600" b="1" kern="1200" dirty="0">
              <a:solidFill>
                <a:srgbClr val="C00000"/>
              </a:solidFill>
              <a:latin typeface="Calibri" panose="020F0502020204030204"/>
              <a:ea typeface="+mn-ea"/>
              <a:cs typeface="+mn-cs"/>
            </a:rPr>
            <a:t> </a:t>
          </a:r>
          <a:r>
            <a:rPr lang="en-US" sz="1600" b="1" kern="1200" dirty="0" err="1">
              <a:solidFill>
                <a:srgbClr val="C00000"/>
              </a:solidFill>
              <a:latin typeface="Calibri" panose="020F0502020204030204"/>
              <a:ea typeface="+mn-ea"/>
              <a:cs typeface="+mn-cs"/>
            </a:rPr>
            <a:t>biotecnológicos</a:t>
          </a:r>
          <a:r>
            <a:rPr lang="en-US" sz="1600" kern="1200" dirty="0"/>
            <a:t>: </a:t>
          </a:r>
          <a:r>
            <a:rPr lang="en-US" sz="1600" kern="1200" dirty="0" err="1"/>
            <a:t>Medicamentos</a:t>
          </a:r>
          <a:r>
            <a:rPr lang="en-US" sz="1600" kern="1200" dirty="0"/>
            <a:t> de </a:t>
          </a:r>
          <a:r>
            <a:rPr lang="en-US" sz="1600" kern="1200" dirty="0" err="1"/>
            <a:t>origen</a:t>
          </a:r>
          <a:r>
            <a:rPr lang="en-US" sz="1600" kern="1200" dirty="0"/>
            <a:t> </a:t>
          </a:r>
          <a:r>
            <a:rPr lang="en-US" sz="1600" kern="1200" dirty="0" err="1"/>
            <a:t>biológico</a:t>
          </a:r>
          <a:r>
            <a:rPr lang="en-US" sz="1600" kern="1200" dirty="0"/>
            <a:t> (</a:t>
          </a:r>
          <a:r>
            <a:rPr lang="en-US" sz="1600" kern="1200" dirty="0" err="1"/>
            <a:t>provienen</a:t>
          </a:r>
          <a:r>
            <a:rPr lang="en-US" sz="1600" kern="1200" dirty="0"/>
            <a:t> de una </a:t>
          </a:r>
          <a:r>
            <a:rPr lang="en-US" sz="1600" kern="1200" dirty="0" err="1"/>
            <a:t>sustancia</a:t>
          </a:r>
          <a:r>
            <a:rPr lang="en-US" sz="1600" kern="1200" dirty="0"/>
            <a:t> viva) </a:t>
          </a:r>
          <a:r>
            <a:rPr lang="en-US" sz="1600" kern="1200" dirty="0" err="1"/>
            <a:t>pero</a:t>
          </a:r>
          <a:r>
            <a:rPr lang="en-US" sz="1600" kern="1200" dirty="0"/>
            <a:t> </a:t>
          </a:r>
          <a:r>
            <a:rPr lang="en-US" sz="1600" kern="1200" dirty="0" err="1"/>
            <a:t>obtenidos</a:t>
          </a:r>
          <a:r>
            <a:rPr lang="en-US" sz="1600" kern="1200" dirty="0"/>
            <a:t> por </a:t>
          </a:r>
          <a:r>
            <a:rPr lang="en-US" sz="1600" b="1" kern="1200" dirty="0" err="1">
              <a:solidFill>
                <a:srgbClr val="C00000"/>
              </a:solidFill>
            </a:rPr>
            <a:t>biotecnológía</a:t>
          </a:r>
          <a:r>
            <a:rPr lang="en-US" sz="1600" kern="1200" dirty="0"/>
            <a:t> (</a:t>
          </a:r>
          <a:r>
            <a:rPr lang="es-ES" sz="1600" kern="1200" dirty="0"/>
            <a:t>técnicas de ingeniería genética y técnicas del ADN recombinante). (</a:t>
          </a:r>
          <a:r>
            <a:rPr lang="es-ES" sz="1600" kern="1200" dirty="0" err="1"/>
            <a:t>Ej</a:t>
          </a:r>
          <a:r>
            <a:rPr lang="es-ES" sz="1600" kern="1200" dirty="0"/>
            <a:t>: Insulina recombinante producida por E. </a:t>
          </a:r>
          <a:r>
            <a:rPr lang="es-ES" sz="1600" kern="1200" dirty="0" err="1"/>
            <a:t>coli</a:t>
          </a:r>
          <a:r>
            <a:rPr lang="es-ES" sz="1600" kern="1200" dirty="0"/>
            <a:t>)</a:t>
          </a:r>
        </a:p>
      </dgm:t>
    </dgm:pt>
    <dgm:pt modelId="{B86F6B12-98FE-4222-BFC1-B1071614401F}" type="parTrans" cxnId="{43CC3574-06F1-4FA0-9898-DFD5E85C7A1D}">
      <dgm:prSet/>
      <dgm:spPr/>
      <dgm:t>
        <a:bodyPr/>
        <a:lstStyle/>
        <a:p>
          <a:endParaRPr lang="es-ES"/>
        </a:p>
      </dgm:t>
    </dgm:pt>
    <dgm:pt modelId="{03340361-F174-4F7E-AB09-89B54A11D1DD}" type="sibTrans" cxnId="{43CC3574-06F1-4FA0-9898-DFD5E85C7A1D}">
      <dgm:prSet/>
      <dgm:spPr/>
      <dgm:t>
        <a:bodyPr/>
        <a:lstStyle/>
        <a:p>
          <a:endParaRPr lang="es-ES"/>
        </a:p>
      </dgm:t>
    </dgm:pt>
    <dgm:pt modelId="{1BB1012A-D583-46E3-AC21-732346B83E86}" type="pres">
      <dgm:prSet presAssocID="{9ACF3A1E-8A30-4E2D-BEA2-D20D0FBD1F83}" presName="Name0" presStyleCnt="0">
        <dgm:presLayoutVars>
          <dgm:dir/>
          <dgm:resizeHandles val="exact"/>
        </dgm:presLayoutVars>
      </dgm:prSet>
      <dgm:spPr/>
    </dgm:pt>
    <dgm:pt modelId="{D2E57874-7880-4E89-AB41-56B9A764CBB1}" type="pres">
      <dgm:prSet presAssocID="{6B980391-06EE-4BA2-B3EA-E7BE1CB579D0}" presName="composite" presStyleCnt="0"/>
      <dgm:spPr/>
    </dgm:pt>
    <dgm:pt modelId="{79EB8FAB-A49E-491A-BE47-6753D9C64015}" type="pres">
      <dgm:prSet presAssocID="{6B980391-06EE-4BA2-B3EA-E7BE1CB579D0}" presName="rect1" presStyleLbl="trAlignAcc1" presStyleIdx="0" presStyleCnt="2" custScaleX="151840" custLinFactNeighborX="6424" custLinFactNeighborY="-1949">
        <dgm:presLayoutVars>
          <dgm:bulletEnabled val="1"/>
        </dgm:presLayoutVars>
      </dgm:prSet>
      <dgm:spPr/>
    </dgm:pt>
    <dgm:pt modelId="{E843EA82-8FBC-4E42-B0A2-7EC3C5702060}" type="pres">
      <dgm:prSet presAssocID="{6B980391-06EE-4BA2-B3EA-E7BE1CB579D0}" presName="rect2" presStyleLbl="fgImgPlace1" presStyleIdx="0" presStyleCnt="2" custScaleX="94785" custScaleY="84101" custLinFactX="-2295" custLinFactNeighborX="-100000" custLinFactNeighborY="8795"/>
      <dgm:spPr/>
    </dgm:pt>
    <dgm:pt modelId="{D56DA35A-EA39-42DE-B23D-4C757F8C01BB}" type="pres">
      <dgm:prSet presAssocID="{4E6B1209-A4CB-48D0-BDFE-BB7D296EE648}" presName="sibTrans" presStyleCnt="0"/>
      <dgm:spPr/>
    </dgm:pt>
    <dgm:pt modelId="{4CE485D2-2FA9-4E02-ACBF-F738574E25EC}" type="pres">
      <dgm:prSet presAssocID="{B0988D0C-B131-4018-82F4-DBCB73F14361}" presName="composite" presStyleCnt="0"/>
      <dgm:spPr/>
    </dgm:pt>
    <dgm:pt modelId="{27CBD5A8-F56C-4307-A2AC-9413FB89A6C4}" type="pres">
      <dgm:prSet presAssocID="{B0988D0C-B131-4018-82F4-DBCB73F14361}" presName="rect1" presStyleLbl="trAlignAcc1" presStyleIdx="1" presStyleCnt="2" custScaleX="143600" custLinFactNeighborX="4173" custLinFactNeighborY="-1314">
        <dgm:presLayoutVars>
          <dgm:bulletEnabled val="1"/>
        </dgm:presLayoutVars>
      </dgm:prSet>
      <dgm:spPr/>
    </dgm:pt>
    <dgm:pt modelId="{78F1FEF2-FB2D-49E5-8BF6-4A3E2E84B890}" type="pres">
      <dgm:prSet presAssocID="{B0988D0C-B131-4018-82F4-DBCB73F14361}" presName="rect2" presStyleLbl="fgImgPlace1" presStyleIdx="1" presStyleCnt="2" custScaleX="96297" custScaleY="75831" custLinFactX="-21238" custLinFactNeighborX="-100000" custLinFactNeighborY="11030"/>
      <dgm:spPr/>
    </dgm:pt>
  </dgm:ptLst>
  <dgm:cxnLst>
    <dgm:cxn modelId="{35E5E10D-D919-440C-9E11-EA7FEE3E81B6}" type="presOf" srcId="{B0988D0C-B131-4018-82F4-DBCB73F14361}" destId="{27CBD5A8-F56C-4307-A2AC-9413FB89A6C4}" srcOrd="0" destOrd="0" presId="urn:microsoft.com/office/officeart/2008/layout/PictureStrips"/>
    <dgm:cxn modelId="{2642323F-53C3-4414-9862-602202D71699}" type="presOf" srcId="{6B980391-06EE-4BA2-B3EA-E7BE1CB579D0}" destId="{79EB8FAB-A49E-491A-BE47-6753D9C64015}" srcOrd="0" destOrd="0" presId="urn:microsoft.com/office/officeart/2008/layout/PictureStrips"/>
    <dgm:cxn modelId="{DA0F2474-095D-46D2-B121-017569F331D1}" srcId="{9ACF3A1E-8A30-4E2D-BEA2-D20D0FBD1F83}" destId="{6B980391-06EE-4BA2-B3EA-E7BE1CB579D0}" srcOrd="0" destOrd="0" parTransId="{239C6291-40F7-4E65-B07C-FE647320DD07}" sibTransId="{4E6B1209-A4CB-48D0-BDFE-BB7D296EE648}"/>
    <dgm:cxn modelId="{43CC3574-06F1-4FA0-9898-DFD5E85C7A1D}" srcId="{9ACF3A1E-8A30-4E2D-BEA2-D20D0FBD1F83}" destId="{B0988D0C-B131-4018-82F4-DBCB73F14361}" srcOrd="1" destOrd="0" parTransId="{B86F6B12-98FE-4222-BFC1-B1071614401F}" sibTransId="{03340361-F174-4F7E-AB09-89B54A11D1DD}"/>
    <dgm:cxn modelId="{1C22E9F4-82B4-412A-931B-6F90F1EA9E66}" type="presOf" srcId="{9ACF3A1E-8A30-4E2D-BEA2-D20D0FBD1F83}" destId="{1BB1012A-D583-46E3-AC21-732346B83E86}" srcOrd="0" destOrd="0" presId="urn:microsoft.com/office/officeart/2008/layout/PictureStrips"/>
    <dgm:cxn modelId="{0F4C70FB-60BA-46C8-81A6-C100E6898AA4}" type="presParOf" srcId="{1BB1012A-D583-46E3-AC21-732346B83E86}" destId="{D2E57874-7880-4E89-AB41-56B9A764CBB1}" srcOrd="0" destOrd="0" presId="urn:microsoft.com/office/officeart/2008/layout/PictureStrips"/>
    <dgm:cxn modelId="{0D2EF982-FBC6-4478-814F-6CF464B0A437}" type="presParOf" srcId="{D2E57874-7880-4E89-AB41-56B9A764CBB1}" destId="{79EB8FAB-A49E-491A-BE47-6753D9C64015}" srcOrd="0" destOrd="0" presId="urn:microsoft.com/office/officeart/2008/layout/PictureStrips"/>
    <dgm:cxn modelId="{BA371518-D582-438A-A9EE-EB0C300DB4A6}" type="presParOf" srcId="{D2E57874-7880-4E89-AB41-56B9A764CBB1}" destId="{E843EA82-8FBC-4E42-B0A2-7EC3C5702060}" srcOrd="1" destOrd="0" presId="urn:microsoft.com/office/officeart/2008/layout/PictureStrips"/>
    <dgm:cxn modelId="{9DB8DE08-F359-4977-8127-8DBD5C709447}" type="presParOf" srcId="{1BB1012A-D583-46E3-AC21-732346B83E86}" destId="{D56DA35A-EA39-42DE-B23D-4C757F8C01BB}" srcOrd="1" destOrd="0" presId="urn:microsoft.com/office/officeart/2008/layout/PictureStrips"/>
    <dgm:cxn modelId="{496E1C7D-CD9B-4A8F-868C-01DA299339CA}" type="presParOf" srcId="{1BB1012A-D583-46E3-AC21-732346B83E86}" destId="{4CE485D2-2FA9-4E02-ACBF-F738574E25EC}" srcOrd="2" destOrd="0" presId="urn:microsoft.com/office/officeart/2008/layout/PictureStrips"/>
    <dgm:cxn modelId="{4D9DDF92-8C57-4EE9-9C93-47702FF7ED66}" type="presParOf" srcId="{4CE485D2-2FA9-4E02-ACBF-F738574E25EC}" destId="{27CBD5A8-F56C-4307-A2AC-9413FB89A6C4}" srcOrd="0" destOrd="0" presId="urn:microsoft.com/office/officeart/2008/layout/PictureStrips"/>
    <dgm:cxn modelId="{B67EAD36-D183-461A-8339-7AA28CC03A9B}" type="presParOf" srcId="{4CE485D2-2FA9-4E02-ACBF-F738574E25EC}" destId="{78F1FEF2-FB2D-49E5-8BF6-4A3E2E84B890}"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EB8FAB-A49E-491A-BE47-6753D9C64015}">
      <dsp:nvSpPr>
        <dsp:cNvPr id="0" name=""/>
        <dsp:cNvSpPr/>
      </dsp:nvSpPr>
      <dsp:spPr>
        <a:xfrm>
          <a:off x="4326" y="104663"/>
          <a:ext cx="6149430" cy="1265606"/>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7238" tIns="60960" rIns="60960" bIns="60960" numCol="1" spcCol="1270" anchor="ctr" anchorCtr="0">
          <a:noAutofit/>
        </a:bodyPr>
        <a:lstStyle/>
        <a:p>
          <a:pPr marL="357188" lvl="0" indent="0" algn="l" defTabSz="711200">
            <a:lnSpc>
              <a:spcPct val="90000"/>
            </a:lnSpc>
            <a:spcBef>
              <a:spcPct val="0"/>
            </a:spcBef>
            <a:spcAft>
              <a:spcPct val="35000"/>
            </a:spcAft>
            <a:buNone/>
          </a:pPr>
          <a:r>
            <a:rPr lang="es-ES" sz="1600" b="1" kern="1200" dirty="0">
              <a:solidFill>
                <a:srgbClr val="C00000"/>
              </a:solidFill>
            </a:rPr>
            <a:t>Medicamentos biológicos</a:t>
          </a:r>
          <a:r>
            <a:rPr lang="es-ES" sz="1600" kern="1200" dirty="0"/>
            <a:t>: Medicamento que  contiene uno o más principios activos producidos o derivados de una fuente biológica de origen recombinante o extractivo. (</a:t>
          </a:r>
          <a:r>
            <a:rPr lang="es-ES" sz="1600" kern="1200" dirty="0" err="1"/>
            <a:t>Ej</a:t>
          </a:r>
          <a:r>
            <a:rPr lang="es-ES" sz="1600" kern="1200" dirty="0"/>
            <a:t>: insulina extraída de páncreas porcino) </a:t>
          </a:r>
        </a:p>
      </dsp:txBody>
      <dsp:txXfrm>
        <a:off x="4326" y="104663"/>
        <a:ext cx="6149430" cy="1265606"/>
      </dsp:txXfrm>
    </dsp:sp>
    <dsp:sp modelId="{E843EA82-8FBC-4E42-B0A2-7EC3C5702060}">
      <dsp:nvSpPr>
        <dsp:cNvPr id="0" name=""/>
        <dsp:cNvSpPr/>
      </dsp:nvSpPr>
      <dsp:spPr>
        <a:xfrm>
          <a:off x="4" y="169035"/>
          <a:ext cx="839723" cy="1117607"/>
        </a:xfrm>
        <a:prstGeom prst="rect">
          <a:avLst/>
        </a:prstGeom>
        <a:solidFill>
          <a:schemeClr val="accent5">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CBD5A8-F56C-4307-A2AC-9413FB89A6C4}">
      <dsp:nvSpPr>
        <dsp:cNvPr id="0" name=""/>
        <dsp:cNvSpPr/>
      </dsp:nvSpPr>
      <dsp:spPr>
        <a:xfrm>
          <a:off x="338024" y="1545368"/>
          <a:ext cx="5815715" cy="1265606"/>
        </a:xfrm>
        <a:prstGeom prst="rect">
          <a:avLst/>
        </a:prstGeom>
        <a:solidFill>
          <a:schemeClr val="lt1">
            <a:alpha val="4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7238" tIns="60960" rIns="60960" bIns="60960" numCol="1" spcCol="1270" anchor="ctr" anchorCtr="0">
          <a:noAutofit/>
        </a:bodyPr>
        <a:lstStyle/>
        <a:p>
          <a:pPr marL="0" lvl="0" indent="0" algn="l" defTabSz="711200">
            <a:lnSpc>
              <a:spcPct val="90000"/>
            </a:lnSpc>
            <a:spcBef>
              <a:spcPct val="0"/>
            </a:spcBef>
            <a:spcAft>
              <a:spcPct val="35000"/>
            </a:spcAft>
            <a:buFont typeface="Arial" panose="020B0604020202020204" pitchFamily="34" charset="0"/>
            <a:buNone/>
          </a:pPr>
          <a:r>
            <a:rPr lang="en-US" sz="1600" b="1" kern="1200" dirty="0" err="1">
              <a:solidFill>
                <a:srgbClr val="C00000"/>
              </a:solidFill>
              <a:latin typeface="Calibri" panose="020F0502020204030204"/>
              <a:ea typeface="+mn-ea"/>
              <a:cs typeface="+mn-cs"/>
            </a:rPr>
            <a:t>Medicamentos</a:t>
          </a:r>
          <a:r>
            <a:rPr lang="en-US" sz="1600" b="1" kern="1200" dirty="0">
              <a:solidFill>
                <a:srgbClr val="C00000"/>
              </a:solidFill>
              <a:latin typeface="Calibri" panose="020F0502020204030204"/>
              <a:ea typeface="+mn-ea"/>
              <a:cs typeface="+mn-cs"/>
            </a:rPr>
            <a:t> </a:t>
          </a:r>
          <a:r>
            <a:rPr lang="en-US" sz="1600" b="1" kern="1200" dirty="0" err="1">
              <a:solidFill>
                <a:srgbClr val="C00000"/>
              </a:solidFill>
              <a:latin typeface="Calibri" panose="020F0502020204030204"/>
              <a:ea typeface="+mn-ea"/>
              <a:cs typeface="+mn-cs"/>
            </a:rPr>
            <a:t>biotecnológicos</a:t>
          </a:r>
          <a:r>
            <a:rPr lang="en-US" sz="1600" kern="1200" dirty="0"/>
            <a:t>: </a:t>
          </a:r>
          <a:r>
            <a:rPr lang="en-US" sz="1600" kern="1200" dirty="0" err="1"/>
            <a:t>Medicamentos</a:t>
          </a:r>
          <a:r>
            <a:rPr lang="en-US" sz="1600" kern="1200" dirty="0"/>
            <a:t> de </a:t>
          </a:r>
          <a:r>
            <a:rPr lang="en-US" sz="1600" kern="1200" dirty="0" err="1"/>
            <a:t>origen</a:t>
          </a:r>
          <a:r>
            <a:rPr lang="en-US" sz="1600" kern="1200" dirty="0"/>
            <a:t> </a:t>
          </a:r>
          <a:r>
            <a:rPr lang="en-US" sz="1600" kern="1200" dirty="0" err="1"/>
            <a:t>biológico</a:t>
          </a:r>
          <a:r>
            <a:rPr lang="en-US" sz="1600" kern="1200" dirty="0"/>
            <a:t> (</a:t>
          </a:r>
          <a:r>
            <a:rPr lang="en-US" sz="1600" kern="1200" dirty="0" err="1"/>
            <a:t>provienen</a:t>
          </a:r>
          <a:r>
            <a:rPr lang="en-US" sz="1600" kern="1200" dirty="0"/>
            <a:t> de una </a:t>
          </a:r>
          <a:r>
            <a:rPr lang="en-US" sz="1600" kern="1200" dirty="0" err="1"/>
            <a:t>sustancia</a:t>
          </a:r>
          <a:r>
            <a:rPr lang="en-US" sz="1600" kern="1200" dirty="0"/>
            <a:t> viva) </a:t>
          </a:r>
          <a:r>
            <a:rPr lang="en-US" sz="1600" kern="1200" dirty="0" err="1"/>
            <a:t>pero</a:t>
          </a:r>
          <a:r>
            <a:rPr lang="en-US" sz="1600" kern="1200" dirty="0"/>
            <a:t> </a:t>
          </a:r>
          <a:r>
            <a:rPr lang="en-US" sz="1600" kern="1200" dirty="0" err="1"/>
            <a:t>obtenidos</a:t>
          </a:r>
          <a:r>
            <a:rPr lang="en-US" sz="1600" kern="1200" dirty="0"/>
            <a:t> por </a:t>
          </a:r>
          <a:r>
            <a:rPr lang="en-US" sz="1600" b="1" kern="1200" dirty="0" err="1">
              <a:solidFill>
                <a:srgbClr val="C00000"/>
              </a:solidFill>
            </a:rPr>
            <a:t>biotecnológía</a:t>
          </a:r>
          <a:r>
            <a:rPr lang="en-US" sz="1600" kern="1200" dirty="0"/>
            <a:t> (</a:t>
          </a:r>
          <a:r>
            <a:rPr lang="es-ES" sz="1600" kern="1200" dirty="0"/>
            <a:t>técnicas de ingeniería genética y técnicas del ADN recombinante). (</a:t>
          </a:r>
          <a:r>
            <a:rPr lang="es-ES" sz="1600" kern="1200" dirty="0" err="1"/>
            <a:t>Ej</a:t>
          </a:r>
          <a:r>
            <a:rPr lang="es-ES" sz="1600" kern="1200" dirty="0"/>
            <a:t>: Insulina recombinante producida por E. </a:t>
          </a:r>
          <a:r>
            <a:rPr lang="es-ES" sz="1600" kern="1200" dirty="0" err="1"/>
            <a:t>coli</a:t>
          </a:r>
          <a:r>
            <a:rPr lang="es-ES" sz="1600" kern="1200" dirty="0"/>
            <a:t>)</a:t>
          </a:r>
        </a:p>
      </dsp:txBody>
      <dsp:txXfrm>
        <a:off x="338024" y="1545368"/>
        <a:ext cx="5815715" cy="1265606"/>
      </dsp:txXfrm>
    </dsp:sp>
    <dsp:sp modelId="{78F1FEF2-FB2D-49E5-8BF6-4A3E2E84B890}">
      <dsp:nvSpPr>
        <dsp:cNvPr id="0" name=""/>
        <dsp:cNvSpPr/>
      </dsp:nvSpPr>
      <dsp:spPr>
        <a:xfrm>
          <a:off x="0" y="1686354"/>
          <a:ext cx="853118" cy="1007708"/>
        </a:xfrm>
        <a:prstGeom prst="rect">
          <a:avLst/>
        </a:prstGeom>
        <a:solidFill>
          <a:schemeClr val="accent5">
            <a:tint val="50000"/>
            <a:hueOff val="-6729641"/>
            <a:satOff val="-22947"/>
            <a:lumOff val="-38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2172" tIns="46086" rIns="92172" bIns="46086" rtlCol="0"/>
          <a:lstStyle>
            <a:lvl1pPr algn="l">
              <a:defRPr sz="1300"/>
            </a:lvl1pPr>
          </a:lstStyle>
          <a:p>
            <a:endParaRPr lang="es-ES"/>
          </a:p>
        </p:txBody>
      </p:sp>
      <p:sp>
        <p:nvSpPr>
          <p:cNvPr id="3" name="Marcador de fecha 2"/>
          <p:cNvSpPr>
            <a:spLocks noGrp="1"/>
          </p:cNvSpPr>
          <p:nvPr>
            <p:ph type="dt" idx="1"/>
          </p:nvPr>
        </p:nvSpPr>
        <p:spPr>
          <a:xfrm>
            <a:off x="3850443" y="0"/>
            <a:ext cx="2945659" cy="498056"/>
          </a:xfrm>
          <a:prstGeom prst="rect">
            <a:avLst/>
          </a:prstGeom>
        </p:spPr>
        <p:txBody>
          <a:bodyPr vert="horz" lIns="92172" tIns="46086" rIns="92172" bIns="46086" rtlCol="0"/>
          <a:lstStyle>
            <a:lvl1pPr algn="r">
              <a:defRPr sz="1300"/>
            </a:lvl1pPr>
          </a:lstStyle>
          <a:p>
            <a:fld id="{BB4E4F74-A66A-4017-A22C-875D59A85018}" type="datetimeFigureOut">
              <a:rPr lang="es-ES" smtClean="0"/>
              <a:pPr/>
              <a:t>07/02/2023</a:t>
            </a:fld>
            <a:endParaRPr lang="es-ES"/>
          </a:p>
        </p:txBody>
      </p:sp>
      <p:sp>
        <p:nvSpPr>
          <p:cNvPr id="4" name="Marcador de imagen de diapositiva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2172" tIns="46086" rIns="92172" bIns="46086" rtlCol="0" anchor="ctr"/>
          <a:lstStyle/>
          <a:p>
            <a:endParaRPr lang="es-ES"/>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2172" tIns="46086" rIns="92172" bIns="46086"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428585"/>
            <a:ext cx="2945659" cy="498055"/>
          </a:xfrm>
          <a:prstGeom prst="rect">
            <a:avLst/>
          </a:prstGeom>
        </p:spPr>
        <p:txBody>
          <a:bodyPr vert="horz" lIns="92172" tIns="46086" rIns="92172" bIns="46086" rtlCol="0" anchor="b"/>
          <a:lstStyle>
            <a:lvl1pPr algn="l">
              <a:defRPr sz="1300"/>
            </a:lvl1pPr>
          </a:lstStyle>
          <a:p>
            <a:endParaRPr lang="es-ES"/>
          </a:p>
        </p:txBody>
      </p:sp>
      <p:sp>
        <p:nvSpPr>
          <p:cNvPr id="7" name="Marcador de número de diapositiva 6"/>
          <p:cNvSpPr>
            <a:spLocks noGrp="1"/>
          </p:cNvSpPr>
          <p:nvPr>
            <p:ph type="sldNum" sz="quarter" idx="5"/>
          </p:nvPr>
        </p:nvSpPr>
        <p:spPr>
          <a:xfrm>
            <a:off x="3850443" y="9428585"/>
            <a:ext cx="2945659" cy="498055"/>
          </a:xfrm>
          <a:prstGeom prst="rect">
            <a:avLst/>
          </a:prstGeom>
        </p:spPr>
        <p:txBody>
          <a:bodyPr vert="horz" lIns="92172" tIns="46086" rIns="92172" bIns="46086" rtlCol="0" anchor="b"/>
          <a:lstStyle>
            <a:lvl1pPr algn="r">
              <a:defRPr sz="1300"/>
            </a:lvl1pPr>
          </a:lstStyle>
          <a:p>
            <a:fld id="{C0D88FE8-AA1D-49A1-9CCB-5A1180C7FA38}" type="slidenum">
              <a:rPr lang="es-ES" smtClean="0"/>
              <a:pPr/>
              <a:t>‹Nº›</a:t>
            </a:fld>
            <a:endParaRPr lang="es-ES"/>
          </a:p>
        </p:txBody>
      </p:sp>
    </p:spTree>
    <p:extLst>
      <p:ext uri="{BB962C8B-B14F-4D97-AF65-F5344CB8AC3E}">
        <p14:creationId xmlns:p14="http://schemas.microsoft.com/office/powerpoint/2010/main" val="477321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0D88FE8-AA1D-49A1-9CCB-5A1180C7FA38}" type="slidenum">
              <a:rPr lang="es-ES" smtClean="0"/>
              <a:pPr/>
              <a:t>1</a:t>
            </a:fld>
            <a:endParaRPr lang="es-ES"/>
          </a:p>
        </p:txBody>
      </p:sp>
    </p:spTree>
    <p:extLst>
      <p:ext uri="{BB962C8B-B14F-4D97-AF65-F5344CB8AC3E}">
        <p14:creationId xmlns:p14="http://schemas.microsoft.com/office/powerpoint/2010/main" val="3229386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0D88FE8-AA1D-49A1-9CCB-5A1180C7FA38}" type="slidenum">
              <a:rPr lang="es-ES" smtClean="0"/>
              <a:pPr/>
              <a:t>11</a:t>
            </a:fld>
            <a:endParaRPr lang="es-ES"/>
          </a:p>
        </p:txBody>
      </p:sp>
    </p:spTree>
    <p:extLst>
      <p:ext uri="{BB962C8B-B14F-4D97-AF65-F5344CB8AC3E}">
        <p14:creationId xmlns:p14="http://schemas.microsoft.com/office/powerpoint/2010/main" val="2549065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0D88FE8-AA1D-49A1-9CCB-5A1180C7FA38}" type="slidenum">
              <a:rPr lang="es-ES" smtClean="0"/>
              <a:pPr/>
              <a:t>12</a:t>
            </a:fld>
            <a:endParaRPr lang="es-ES"/>
          </a:p>
        </p:txBody>
      </p:sp>
    </p:spTree>
    <p:extLst>
      <p:ext uri="{BB962C8B-B14F-4D97-AF65-F5344CB8AC3E}">
        <p14:creationId xmlns:p14="http://schemas.microsoft.com/office/powerpoint/2010/main" val="4278975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Tenemos una herramienta de ayuda en el módulo de prescripción de DIRAYA(RXXI) para facilitar la prescripción de biosimilares. En primer lugar (si no lo tenemos definido por defecto) marcaremos la opción de PA e introduciremos en el cajetín de búsqueda el medicamento que queremos recetar. En la diapositiva hemos puesto como ejemplo la teriparatida. A continuación tenemos las distintas presentaciones disponibles. En el caso de teriparatida solo tenemos 1 disponible (20microgramos /80 microlitros) luego la seleccionaremos y en la siguiente pantalla lo primero que nos aparecen son las marcas biosimilares.  </a:t>
            </a:r>
          </a:p>
        </p:txBody>
      </p:sp>
      <p:sp>
        <p:nvSpPr>
          <p:cNvPr id="4" name="Marcador de número de diapositiva 3"/>
          <p:cNvSpPr>
            <a:spLocks noGrp="1"/>
          </p:cNvSpPr>
          <p:nvPr>
            <p:ph type="sldNum" sz="quarter" idx="5"/>
          </p:nvPr>
        </p:nvSpPr>
        <p:spPr/>
        <p:txBody>
          <a:bodyPr/>
          <a:lstStyle/>
          <a:p>
            <a:fld id="{C0D88FE8-AA1D-49A1-9CCB-5A1180C7FA38}" type="slidenum">
              <a:rPr lang="es-ES" smtClean="0"/>
              <a:pPr/>
              <a:t>13</a:t>
            </a:fld>
            <a:endParaRPr lang="es-ES"/>
          </a:p>
        </p:txBody>
      </p:sp>
    </p:spTree>
    <p:extLst>
      <p:ext uri="{BB962C8B-B14F-4D97-AF65-F5344CB8AC3E}">
        <p14:creationId xmlns:p14="http://schemas.microsoft.com/office/powerpoint/2010/main" val="3864129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endParaRPr lang="es-ES" dirty="0"/>
          </a:p>
        </p:txBody>
      </p:sp>
      <p:sp>
        <p:nvSpPr>
          <p:cNvPr id="4" name="Marcador de número de diapositiva 3"/>
          <p:cNvSpPr>
            <a:spLocks noGrp="1"/>
          </p:cNvSpPr>
          <p:nvPr>
            <p:ph type="sldNum" sz="quarter" idx="5"/>
          </p:nvPr>
        </p:nvSpPr>
        <p:spPr/>
        <p:txBody>
          <a:bodyPr/>
          <a:lstStyle/>
          <a:p>
            <a:fld id="{C0D88FE8-AA1D-49A1-9CCB-5A1180C7FA38}" type="slidenum">
              <a:rPr lang="es-ES" smtClean="0"/>
              <a:pPr/>
              <a:t>14</a:t>
            </a:fld>
            <a:endParaRPr lang="es-ES"/>
          </a:p>
        </p:txBody>
      </p:sp>
    </p:spTree>
    <p:extLst>
      <p:ext uri="{BB962C8B-B14F-4D97-AF65-F5344CB8AC3E}">
        <p14:creationId xmlns:p14="http://schemas.microsoft.com/office/powerpoint/2010/main" val="1593315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0D88FE8-AA1D-49A1-9CCB-5A1180C7FA38}" type="slidenum">
              <a:rPr lang="es-ES" smtClean="0"/>
              <a:pPr/>
              <a:t>15</a:t>
            </a:fld>
            <a:endParaRPr lang="es-ES"/>
          </a:p>
        </p:txBody>
      </p:sp>
    </p:spTree>
    <p:extLst>
      <p:ext uri="{BB962C8B-B14F-4D97-AF65-F5344CB8AC3E}">
        <p14:creationId xmlns:p14="http://schemas.microsoft.com/office/powerpoint/2010/main" val="3547864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Marcador de número de diapositiva 3"/>
          <p:cNvSpPr>
            <a:spLocks noGrp="1"/>
          </p:cNvSpPr>
          <p:nvPr>
            <p:ph type="sldNum" sz="quarter" idx="5"/>
          </p:nvPr>
        </p:nvSpPr>
        <p:spPr/>
        <p:txBody>
          <a:bodyPr/>
          <a:lstStyle/>
          <a:p>
            <a:fld id="{C0D88FE8-AA1D-49A1-9CCB-5A1180C7FA38}" type="slidenum">
              <a:rPr lang="es-ES" smtClean="0"/>
              <a:pPr/>
              <a:t>16</a:t>
            </a:fld>
            <a:endParaRPr lang="es-ES"/>
          </a:p>
        </p:txBody>
      </p:sp>
    </p:spTree>
    <p:extLst>
      <p:ext uri="{BB962C8B-B14F-4D97-AF65-F5344CB8AC3E}">
        <p14:creationId xmlns:p14="http://schemas.microsoft.com/office/powerpoint/2010/main" val="959205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0D88FE8-AA1D-49A1-9CCB-5A1180C7FA38}" type="slidenum">
              <a:rPr lang="es-ES" smtClean="0"/>
              <a:pPr/>
              <a:t>2</a:t>
            </a:fld>
            <a:endParaRPr lang="es-ES"/>
          </a:p>
        </p:txBody>
      </p:sp>
    </p:spTree>
    <p:extLst>
      <p:ext uri="{BB962C8B-B14F-4D97-AF65-F5344CB8AC3E}">
        <p14:creationId xmlns:p14="http://schemas.microsoft.com/office/powerpoint/2010/main" val="1146920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65225" y="1241425"/>
            <a:ext cx="4467225" cy="3349625"/>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p:txBody>
      </p:sp>
      <p:sp>
        <p:nvSpPr>
          <p:cNvPr id="4" name="Marcador de número de diapositiva 3"/>
          <p:cNvSpPr>
            <a:spLocks noGrp="1"/>
          </p:cNvSpPr>
          <p:nvPr>
            <p:ph type="sldNum" sz="quarter" idx="5"/>
          </p:nvPr>
        </p:nvSpPr>
        <p:spPr/>
        <p:txBody>
          <a:bodyPr/>
          <a:lstStyle/>
          <a:p>
            <a:fld id="{C0D88FE8-AA1D-49A1-9CCB-5A1180C7FA38}" type="slidenum">
              <a:rPr lang="es-ES" smtClean="0"/>
              <a:pPr/>
              <a:t>3</a:t>
            </a:fld>
            <a:endParaRPr lang="es-ES"/>
          </a:p>
        </p:txBody>
      </p:sp>
    </p:spTree>
    <p:extLst>
      <p:ext uri="{BB962C8B-B14F-4D97-AF65-F5344CB8AC3E}">
        <p14:creationId xmlns:p14="http://schemas.microsoft.com/office/powerpoint/2010/main" val="130713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0D88FE8-AA1D-49A1-9CCB-5A1180C7FA38}" type="slidenum">
              <a:rPr lang="es-ES" smtClean="0"/>
              <a:pPr/>
              <a:t>4</a:t>
            </a:fld>
            <a:endParaRPr lang="es-ES"/>
          </a:p>
        </p:txBody>
      </p:sp>
    </p:spTree>
    <p:extLst>
      <p:ext uri="{BB962C8B-B14F-4D97-AF65-F5344CB8AC3E}">
        <p14:creationId xmlns:p14="http://schemas.microsoft.com/office/powerpoint/2010/main" val="3509926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0D88FE8-AA1D-49A1-9CCB-5A1180C7FA38}" type="slidenum">
              <a:rPr lang="es-ES" smtClean="0"/>
              <a:pPr/>
              <a:t>5</a:t>
            </a:fld>
            <a:endParaRPr lang="es-ES"/>
          </a:p>
        </p:txBody>
      </p:sp>
    </p:spTree>
    <p:extLst>
      <p:ext uri="{BB962C8B-B14F-4D97-AF65-F5344CB8AC3E}">
        <p14:creationId xmlns:p14="http://schemas.microsoft.com/office/powerpoint/2010/main" val="1838356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65225" y="1241425"/>
            <a:ext cx="4467225" cy="3349625"/>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0D88FE8-AA1D-49A1-9CCB-5A1180C7FA38}" type="slidenum">
              <a:rPr lang="es-ES" smtClean="0"/>
              <a:pPr/>
              <a:t>6</a:t>
            </a:fld>
            <a:endParaRPr lang="es-ES"/>
          </a:p>
        </p:txBody>
      </p:sp>
    </p:spTree>
    <p:extLst>
      <p:ext uri="{BB962C8B-B14F-4D97-AF65-F5344CB8AC3E}">
        <p14:creationId xmlns:p14="http://schemas.microsoft.com/office/powerpoint/2010/main" val="1552627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0D88FE8-AA1D-49A1-9CCB-5A1180C7FA38}" type="slidenum">
              <a:rPr lang="es-ES" smtClean="0"/>
              <a:pPr/>
              <a:t>8</a:t>
            </a:fld>
            <a:endParaRPr lang="es-ES"/>
          </a:p>
        </p:txBody>
      </p:sp>
    </p:spTree>
    <p:extLst>
      <p:ext uri="{BB962C8B-B14F-4D97-AF65-F5344CB8AC3E}">
        <p14:creationId xmlns:p14="http://schemas.microsoft.com/office/powerpoint/2010/main" val="4002972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65225" y="1241425"/>
            <a:ext cx="4467225" cy="3349625"/>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0D88FE8-AA1D-49A1-9CCB-5A1180C7FA38}" type="slidenum">
              <a:rPr lang="es-ES" smtClean="0"/>
              <a:pPr/>
              <a:t>9</a:t>
            </a:fld>
            <a:endParaRPr lang="es-ES"/>
          </a:p>
        </p:txBody>
      </p:sp>
    </p:spTree>
    <p:extLst>
      <p:ext uri="{BB962C8B-B14F-4D97-AF65-F5344CB8AC3E}">
        <p14:creationId xmlns:p14="http://schemas.microsoft.com/office/powerpoint/2010/main" val="683587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0D88FE8-AA1D-49A1-9CCB-5A1180C7FA38}" type="slidenum">
              <a:rPr lang="es-ES" smtClean="0"/>
              <a:pPr/>
              <a:t>10</a:t>
            </a:fld>
            <a:endParaRPr lang="es-ES"/>
          </a:p>
        </p:txBody>
      </p:sp>
    </p:spTree>
    <p:extLst>
      <p:ext uri="{BB962C8B-B14F-4D97-AF65-F5344CB8AC3E}">
        <p14:creationId xmlns:p14="http://schemas.microsoft.com/office/powerpoint/2010/main" val="1251550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841772"/>
            <a:ext cx="5829300" cy="1790700"/>
          </a:xfrm>
        </p:spPr>
        <p:txBody>
          <a:bodyPr anchor="b"/>
          <a:lstStyle>
            <a:lvl1pPr algn="ctr">
              <a:defRPr sz="45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57250" y="2701528"/>
            <a:ext cx="51435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C80DEE69-235B-4F06-B44A-B5D7120E7BCA}" type="datetime1">
              <a:rPr lang="es-ES" smtClean="0"/>
              <a:pPr/>
              <a:t>07/02/2023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490B691-52BE-9A49-9E02-BBC8CE4116D2}" type="slidenum">
              <a:rPr lang="es-ES" smtClean="0"/>
              <a:pPr/>
              <a:t>‹Nº›</a:t>
            </a:fld>
            <a:endParaRPr lang="es-ES"/>
          </a:p>
        </p:txBody>
      </p:sp>
    </p:spTree>
    <p:extLst>
      <p:ext uri="{BB962C8B-B14F-4D97-AF65-F5344CB8AC3E}">
        <p14:creationId xmlns:p14="http://schemas.microsoft.com/office/powerpoint/2010/main" val="2848077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0C21C9A-A240-4447-852E-6EF51A7D0135}" type="datetime1">
              <a:rPr lang="es-ES" smtClean="0"/>
              <a:pPr/>
              <a:t>07/02/2023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490B691-52BE-9A49-9E02-BBC8CE4116D2}" type="slidenum">
              <a:rPr lang="es-ES" smtClean="0"/>
              <a:pPr/>
              <a:t>‹Nº›</a:t>
            </a:fld>
            <a:endParaRPr lang="es-ES"/>
          </a:p>
        </p:txBody>
      </p:sp>
    </p:spTree>
    <p:extLst>
      <p:ext uri="{BB962C8B-B14F-4D97-AF65-F5344CB8AC3E}">
        <p14:creationId xmlns:p14="http://schemas.microsoft.com/office/powerpoint/2010/main" val="3324768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273844"/>
            <a:ext cx="1478756" cy="435887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71488" y="273844"/>
            <a:ext cx="4350544" cy="4358879"/>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AD0FD46-1120-44BA-85F2-52B6397D60AC}" type="datetime1">
              <a:rPr lang="es-ES" smtClean="0"/>
              <a:pPr/>
              <a:t>07/02/2023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490B691-52BE-9A49-9E02-BBC8CE4116D2}" type="slidenum">
              <a:rPr lang="es-ES" smtClean="0"/>
              <a:pPr/>
              <a:t>‹Nº›</a:t>
            </a:fld>
            <a:endParaRPr lang="es-ES"/>
          </a:p>
        </p:txBody>
      </p:sp>
    </p:spTree>
    <p:extLst>
      <p:ext uri="{BB962C8B-B14F-4D97-AF65-F5344CB8AC3E}">
        <p14:creationId xmlns:p14="http://schemas.microsoft.com/office/powerpoint/2010/main" val="996203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42D8BA6-A5D4-459E-9501-1DC257B6313E}" type="datetime1">
              <a:rPr lang="es-ES" smtClean="0"/>
              <a:pPr/>
              <a:t>07/02/2023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490B691-52BE-9A49-9E02-BBC8CE4116D2}" type="slidenum">
              <a:rPr lang="es-ES" smtClean="0"/>
              <a:pPr/>
              <a:t>‹Nº›</a:t>
            </a:fld>
            <a:endParaRPr lang="es-ES"/>
          </a:p>
        </p:txBody>
      </p:sp>
    </p:spTree>
    <p:extLst>
      <p:ext uri="{BB962C8B-B14F-4D97-AF65-F5344CB8AC3E}">
        <p14:creationId xmlns:p14="http://schemas.microsoft.com/office/powerpoint/2010/main" val="1120597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1282305"/>
            <a:ext cx="5915025" cy="2139553"/>
          </a:xfrm>
        </p:spPr>
        <p:txBody>
          <a:bodyPr anchor="b"/>
          <a:lstStyle>
            <a:lvl1pPr>
              <a:defRPr sz="45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467916" y="3442099"/>
            <a:ext cx="5915025"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A0294804-B77C-41AA-9465-A230457DBE67}" type="datetime1">
              <a:rPr lang="es-ES" smtClean="0"/>
              <a:pPr/>
              <a:t>07/02/2023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490B691-52BE-9A49-9E02-BBC8CE4116D2}" type="slidenum">
              <a:rPr lang="es-ES" smtClean="0"/>
              <a:pPr/>
              <a:t>‹Nº›</a:t>
            </a:fld>
            <a:endParaRPr lang="es-ES"/>
          </a:p>
        </p:txBody>
      </p:sp>
    </p:spTree>
    <p:extLst>
      <p:ext uri="{BB962C8B-B14F-4D97-AF65-F5344CB8AC3E}">
        <p14:creationId xmlns:p14="http://schemas.microsoft.com/office/powerpoint/2010/main" val="769242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471488" y="1369219"/>
            <a:ext cx="2914650" cy="3263504"/>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471863" y="1369219"/>
            <a:ext cx="2914650" cy="3263504"/>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BAE305D-E849-4FF2-95A0-D114EAE9C67F}" type="datetime1">
              <a:rPr lang="es-ES" smtClean="0"/>
              <a:pPr/>
              <a:t>07/02/2023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490B691-52BE-9A49-9E02-BBC8CE4116D2}" type="slidenum">
              <a:rPr lang="es-ES" smtClean="0"/>
              <a:pPr/>
              <a:t>‹Nº›</a:t>
            </a:fld>
            <a:endParaRPr lang="es-ES"/>
          </a:p>
        </p:txBody>
      </p:sp>
    </p:spTree>
    <p:extLst>
      <p:ext uri="{BB962C8B-B14F-4D97-AF65-F5344CB8AC3E}">
        <p14:creationId xmlns:p14="http://schemas.microsoft.com/office/powerpoint/2010/main" val="390721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273845"/>
            <a:ext cx="5915025" cy="99417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2381" y="1260872"/>
            <a:ext cx="2901255"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los estilos de texto del patrón</a:t>
            </a:r>
          </a:p>
        </p:txBody>
      </p:sp>
      <p:sp>
        <p:nvSpPr>
          <p:cNvPr id="4" name="Content Placeholder 3"/>
          <p:cNvSpPr>
            <a:spLocks noGrp="1"/>
          </p:cNvSpPr>
          <p:nvPr>
            <p:ph sz="half" idx="2"/>
          </p:nvPr>
        </p:nvSpPr>
        <p:spPr>
          <a:xfrm>
            <a:off x="472381" y="1878806"/>
            <a:ext cx="2901255" cy="2763441"/>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471863" y="1260872"/>
            <a:ext cx="2915543"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los estilos de texto del patrón</a:t>
            </a:r>
          </a:p>
        </p:txBody>
      </p:sp>
      <p:sp>
        <p:nvSpPr>
          <p:cNvPr id="6" name="Content Placeholder 5"/>
          <p:cNvSpPr>
            <a:spLocks noGrp="1"/>
          </p:cNvSpPr>
          <p:nvPr>
            <p:ph sz="quarter" idx="4"/>
          </p:nvPr>
        </p:nvSpPr>
        <p:spPr>
          <a:xfrm>
            <a:off x="3471863" y="1878806"/>
            <a:ext cx="2915543" cy="2763441"/>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DC9A53D-EB26-47B8-BD34-CD34BBC97228}" type="datetime1">
              <a:rPr lang="es-ES" smtClean="0"/>
              <a:pPr/>
              <a:t>07/02/2023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C490B691-52BE-9A49-9E02-BBC8CE4116D2}" type="slidenum">
              <a:rPr lang="es-ES" smtClean="0"/>
              <a:pPr/>
              <a:t>‹Nº›</a:t>
            </a:fld>
            <a:endParaRPr lang="es-ES"/>
          </a:p>
        </p:txBody>
      </p:sp>
    </p:spTree>
    <p:extLst>
      <p:ext uri="{BB962C8B-B14F-4D97-AF65-F5344CB8AC3E}">
        <p14:creationId xmlns:p14="http://schemas.microsoft.com/office/powerpoint/2010/main" val="1445411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B24E0EF-2FB6-492A-99E8-60B025BA6E48}" type="datetime1">
              <a:rPr lang="es-ES" smtClean="0"/>
              <a:pPr/>
              <a:t>07/02/2023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C490B691-52BE-9A49-9E02-BBC8CE4116D2}" type="slidenum">
              <a:rPr lang="es-ES" smtClean="0"/>
              <a:pPr/>
              <a:t>‹Nº›</a:t>
            </a:fld>
            <a:endParaRPr lang="es-ES"/>
          </a:p>
        </p:txBody>
      </p:sp>
    </p:spTree>
    <p:extLst>
      <p:ext uri="{BB962C8B-B14F-4D97-AF65-F5344CB8AC3E}">
        <p14:creationId xmlns:p14="http://schemas.microsoft.com/office/powerpoint/2010/main" val="685372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0A10C8-1600-4D97-87CF-0AA490DDD231}" type="datetime1">
              <a:rPr lang="es-ES" smtClean="0"/>
              <a:pPr/>
              <a:t>07/02/2023</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C490B691-52BE-9A49-9E02-BBC8CE4116D2}" type="slidenum">
              <a:rPr lang="es-ES" smtClean="0"/>
              <a:pPr/>
              <a:t>‹Nº›</a:t>
            </a:fld>
            <a:endParaRPr lang="es-ES"/>
          </a:p>
        </p:txBody>
      </p:sp>
    </p:spTree>
    <p:extLst>
      <p:ext uri="{BB962C8B-B14F-4D97-AF65-F5344CB8AC3E}">
        <p14:creationId xmlns:p14="http://schemas.microsoft.com/office/powerpoint/2010/main" val="3452935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4" cy="120015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915543" y="740570"/>
            <a:ext cx="3471863"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72381" y="1543050"/>
            <a:ext cx="2211884"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los estilos de texto del patrón</a:t>
            </a:r>
          </a:p>
        </p:txBody>
      </p:sp>
      <p:sp>
        <p:nvSpPr>
          <p:cNvPr id="5" name="Date Placeholder 4"/>
          <p:cNvSpPr>
            <a:spLocks noGrp="1"/>
          </p:cNvSpPr>
          <p:nvPr>
            <p:ph type="dt" sz="half" idx="10"/>
          </p:nvPr>
        </p:nvSpPr>
        <p:spPr/>
        <p:txBody>
          <a:bodyPr/>
          <a:lstStyle/>
          <a:p>
            <a:fld id="{E3F82A1E-C07C-463F-AF55-EEFB4477D800}" type="datetime1">
              <a:rPr lang="es-ES" smtClean="0"/>
              <a:pPr/>
              <a:t>07/02/2023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490B691-52BE-9A49-9E02-BBC8CE4116D2}" type="slidenum">
              <a:rPr lang="es-ES" smtClean="0"/>
              <a:pPr/>
              <a:t>‹Nº›</a:t>
            </a:fld>
            <a:endParaRPr lang="es-ES"/>
          </a:p>
        </p:txBody>
      </p:sp>
    </p:spTree>
    <p:extLst>
      <p:ext uri="{BB962C8B-B14F-4D97-AF65-F5344CB8AC3E}">
        <p14:creationId xmlns:p14="http://schemas.microsoft.com/office/powerpoint/2010/main" val="4214043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4" cy="120015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915543" y="740570"/>
            <a:ext cx="3471863"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381" y="1543050"/>
            <a:ext cx="2211884"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los estilos de texto del patrón</a:t>
            </a:r>
          </a:p>
        </p:txBody>
      </p:sp>
      <p:sp>
        <p:nvSpPr>
          <p:cNvPr id="5" name="Date Placeholder 4"/>
          <p:cNvSpPr>
            <a:spLocks noGrp="1"/>
          </p:cNvSpPr>
          <p:nvPr>
            <p:ph type="dt" sz="half" idx="10"/>
          </p:nvPr>
        </p:nvSpPr>
        <p:spPr/>
        <p:txBody>
          <a:bodyPr/>
          <a:lstStyle/>
          <a:p>
            <a:fld id="{F1D0A1BC-F26C-432F-9DE9-47827E838DA3}" type="datetime1">
              <a:rPr lang="es-ES" smtClean="0"/>
              <a:pPr/>
              <a:t>07/02/2023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490B691-52BE-9A49-9E02-BBC8CE4116D2}" type="slidenum">
              <a:rPr lang="es-ES" smtClean="0"/>
              <a:pPr/>
              <a:t>‹Nº›</a:t>
            </a:fld>
            <a:endParaRPr lang="es-ES"/>
          </a:p>
        </p:txBody>
      </p:sp>
    </p:spTree>
    <p:extLst>
      <p:ext uri="{BB962C8B-B14F-4D97-AF65-F5344CB8AC3E}">
        <p14:creationId xmlns:p14="http://schemas.microsoft.com/office/powerpoint/2010/main" val="3154809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273845"/>
            <a:ext cx="5915025"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71488" y="1369219"/>
            <a:ext cx="5915025" cy="3263504"/>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471488" y="4767264"/>
            <a:ext cx="154305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0AF5D6E-A779-4DEC-98A7-AC35F8EC37D3}" type="datetime1">
              <a:rPr lang="es-ES" smtClean="0"/>
              <a:pPr/>
              <a:t>07/02/2023</a:t>
            </a:fld>
            <a:endParaRPr lang="es-ES"/>
          </a:p>
        </p:txBody>
      </p:sp>
      <p:sp>
        <p:nvSpPr>
          <p:cNvPr id="5" name="Footer Placeholder 4"/>
          <p:cNvSpPr>
            <a:spLocks noGrp="1"/>
          </p:cNvSpPr>
          <p:nvPr>
            <p:ph type="ftr" sz="quarter" idx="3"/>
          </p:nvPr>
        </p:nvSpPr>
        <p:spPr>
          <a:xfrm>
            <a:off x="2271713" y="4767264"/>
            <a:ext cx="2314575"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4843463" y="4767264"/>
            <a:ext cx="154305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490B691-52BE-9A49-9E02-BBC8CE4116D2}" type="slidenum">
              <a:rPr lang="es-ES" smtClean="0"/>
              <a:pPr/>
              <a:t>‹Nº›</a:t>
            </a:fld>
            <a:endParaRPr lang="es-ES"/>
          </a:p>
        </p:txBody>
      </p:sp>
    </p:spTree>
    <p:extLst>
      <p:ext uri="{BB962C8B-B14F-4D97-AF65-F5344CB8AC3E}">
        <p14:creationId xmlns:p14="http://schemas.microsoft.com/office/powerpoint/2010/main" val="75222735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5.png"/><Relationship Id="rId5" Type="http://schemas.openxmlformats.org/officeDocument/2006/relationships/diagramQuickStyle" Target="../diagrams/quickStyle1.xml"/><Relationship Id="rId10" Type="http://schemas.openxmlformats.org/officeDocument/2006/relationships/image" Target="../media/image4.png"/><Relationship Id="rId4" Type="http://schemas.openxmlformats.org/officeDocument/2006/relationships/diagramLayout" Target="../diagrams/layout1.xm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659BD7EF-2AA5-4306-B104-58CD66093557}"/>
              </a:ext>
            </a:extLst>
          </p:cNvPr>
          <p:cNvSpPr/>
          <p:nvPr/>
        </p:nvSpPr>
        <p:spPr>
          <a:xfrm>
            <a:off x="632537" y="1087863"/>
            <a:ext cx="5626223" cy="2459584"/>
          </a:xfrm>
          <a:prstGeom prst="rect">
            <a:avLst/>
          </a:prstGeom>
          <a:gradFill>
            <a:gsLst>
              <a:gs pos="0">
                <a:schemeClr val="accent1">
                  <a:lumMod val="5000"/>
                  <a:lumOff val="95000"/>
                </a:schemeClr>
              </a:gs>
              <a:gs pos="74000">
                <a:schemeClr val="accent1">
                  <a:lumMod val="45000"/>
                  <a:lumOff val="55000"/>
                  <a:alpha val="76000"/>
                </a:schemeClr>
              </a:gs>
              <a:gs pos="83000">
                <a:schemeClr val="accent1">
                  <a:lumMod val="45000"/>
                  <a:lumOff val="55000"/>
                  <a:alpha val="63000"/>
                </a:schemeClr>
              </a:gs>
              <a:gs pos="100000">
                <a:schemeClr val="accent1">
                  <a:lumMod val="30000"/>
                  <a:lumOff val="70000"/>
                  <a:alpha val="50000"/>
                </a:schemeClr>
              </a:gs>
            </a:gsLst>
            <a:lin ang="5400000" scaled="1"/>
          </a:gradFill>
          <a:effectLst/>
          <a:scene3d>
            <a:camera prst="orthographicFront"/>
            <a:lightRig rig="threePt" dir="t"/>
          </a:scene3d>
          <a:sp3d extrusionH="6350" contourW="57150">
            <a:bevelT w="114300" h="139700" prst="artDeco"/>
            <a:bevelB w="114300" prst="artDeco"/>
          </a:sp3d>
        </p:spPr>
        <p:txBody>
          <a:bodyPr wrap="square">
            <a:spAutoFit/>
          </a:bodyPr>
          <a:lstStyle/>
          <a:p>
            <a:pPr algn="ctr">
              <a:lnSpc>
                <a:spcPct val="150000"/>
              </a:lnSpc>
            </a:pPr>
            <a:endParaRPr lang="es-ES" sz="1500" b="1" dirty="0">
              <a:solidFill>
                <a:schemeClr val="accent1">
                  <a:lumMod val="50000"/>
                </a:schemeClr>
              </a:solidFill>
              <a:cs typeface="Arial Narrow" panose="020B0604020202020204" pitchFamily="34" charset="0"/>
            </a:endParaRPr>
          </a:p>
          <a:p>
            <a:pPr algn="ctr">
              <a:lnSpc>
                <a:spcPct val="150000"/>
              </a:lnSpc>
            </a:pPr>
            <a:r>
              <a:rPr lang="es-ES" sz="2800" b="1" dirty="0">
                <a:solidFill>
                  <a:schemeClr val="accent1">
                    <a:lumMod val="50000"/>
                  </a:schemeClr>
                </a:solidFill>
                <a:cs typeface="Arial Narrow" panose="020B0604020202020204" pitchFamily="34" charset="0"/>
              </a:rPr>
              <a:t>Introducción a los </a:t>
            </a:r>
          </a:p>
          <a:p>
            <a:pPr algn="ctr">
              <a:lnSpc>
                <a:spcPct val="150000"/>
              </a:lnSpc>
            </a:pPr>
            <a:r>
              <a:rPr lang="es-ES" sz="2800" b="1" dirty="0">
                <a:solidFill>
                  <a:schemeClr val="accent1">
                    <a:lumMod val="50000"/>
                  </a:schemeClr>
                </a:solidFill>
                <a:cs typeface="Arial Narrow" panose="020B0604020202020204" pitchFamily="34" charset="0"/>
              </a:rPr>
              <a:t>medicamentos biosimilares</a:t>
            </a:r>
          </a:p>
          <a:p>
            <a:pPr algn="ctr">
              <a:lnSpc>
                <a:spcPct val="150000"/>
              </a:lnSpc>
            </a:pPr>
            <a:endParaRPr lang="es-ES" sz="3600" b="1" dirty="0">
              <a:ln w="9525">
                <a:solidFill>
                  <a:schemeClr val="bg1"/>
                </a:solidFill>
                <a:prstDash val="solid"/>
              </a:ln>
              <a:solidFill>
                <a:schemeClr val="accent6">
                  <a:lumMod val="60000"/>
                  <a:lumOff val="40000"/>
                </a:schemeClr>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endParaRPr>
          </a:p>
        </p:txBody>
      </p:sp>
      <p:sp>
        <p:nvSpPr>
          <p:cNvPr id="3" name="Marcador de número de diapositiva 2">
            <a:extLst>
              <a:ext uri="{FF2B5EF4-FFF2-40B4-BE49-F238E27FC236}">
                <a16:creationId xmlns:a16="http://schemas.microsoft.com/office/drawing/2014/main" id="{60BB34CA-6D44-4025-9A30-B94CB8CAB2F4}"/>
              </a:ext>
            </a:extLst>
          </p:cNvPr>
          <p:cNvSpPr>
            <a:spLocks noGrp="1"/>
          </p:cNvSpPr>
          <p:nvPr>
            <p:ph type="sldNum" sz="quarter" idx="12"/>
          </p:nvPr>
        </p:nvSpPr>
        <p:spPr/>
        <p:txBody>
          <a:bodyPr/>
          <a:lstStyle/>
          <a:p>
            <a:fld id="{C490B691-52BE-9A49-9E02-BBC8CE4116D2}" type="slidenum">
              <a:rPr lang="es-ES" smtClean="0"/>
              <a:pPr/>
              <a:t>1</a:t>
            </a:fld>
            <a:endParaRPr lang="es-ES"/>
          </a:p>
        </p:txBody>
      </p:sp>
      <p:pic>
        <p:nvPicPr>
          <p:cNvPr id="2" name="Imagen 1">
            <a:extLst>
              <a:ext uri="{FF2B5EF4-FFF2-40B4-BE49-F238E27FC236}">
                <a16:creationId xmlns:a16="http://schemas.microsoft.com/office/drawing/2014/main" id="{F96AAD18-627D-4D3B-BCAD-F9029929E6AF}"/>
              </a:ext>
            </a:extLst>
          </p:cNvPr>
          <p:cNvPicPr>
            <a:picLocks noChangeAspect="1"/>
          </p:cNvPicPr>
          <p:nvPr/>
        </p:nvPicPr>
        <p:blipFill>
          <a:blip r:embed="rId3"/>
          <a:stretch>
            <a:fillRect/>
          </a:stretch>
        </p:blipFill>
        <p:spPr>
          <a:xfrm>
            <a:off x="2200275" y="3934934"/>
            <a:ext cx="2276475" cy="457200"/>
          </a:xfrm>
          <a:prstGeom prst="rect">
            <a:avLst/>
          </a:prstGeom>
        </p:spPr>
      </p:pic>
      <p:sp>
        <p:nvSpPr>
          <p:cNvPr id="6" name="CuadroTexto 5">
            <a:extLst>
              <a:ext uri="{FF2B5EF4-FFF2-40B4-BE49-F238E27FC236}">
                <a16:creationId xmlns:a16="http://schemas.microsoft.com/office/drawing/2014/main" id="{63D68238-C811-4D1D-9E3A-D357041A8A77}"/>
              </a:ext>
            </a:extLst>
          </p:cNvPr>
          <p:cNvSpPr txBox="1"/>
          <p:nvPr/>
        </p:nvSpPr>
        <p:spPr>
          <a:xfrm>
            <a:off x="3338512" y="4253634"/>
            <a:ext cx="2276475" cy="276999"/>
          </a:xfrm>
          <a:prstGeom prst="rect">
            <a:avLst/>
          </a:prstGeom>
          <a:noFill/>
        </p:spPr>
        <p:txBody>
          <a:bodyPr wrap="square" rtlCol="0">
            <a:spAutoFit/>
          </a:bodyPr>
          <a:lstStyle/>
          <a:p>
            <a:r>
              <a:rPr lang="es-ES" sz="1200" b="1" dirty="0">
                <a:solidFill>
                  <a:schemeClr val="accent1">
                    <a:lumMod val="75000"/>
                  </a:schemeClr>
                </a:solidFill>
              </a:rPr>
              <a:t>Febrero 2023</a:t>
            </a:r>
          </a:p>
        </p:txBody>
      </p:sp>
    </p:spTree>
    <p:extLst>
      <p:ext uri="{BB962C8B-B14F-4D97-AF65-F5344CB8AC3E}">
        <p14:creationId xmlns:p14="http://schemas.microsoft.com/office/powerpoint/2010/main" val="40491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B54FE6C6-42E8-4D9F-8731-71986C625C7C}"/>
              </a:ext>
            </a:extLst>
          </p:cNvPr>
          <p:cNvSpPr>
            <a:spLocks noGrp="1"/>
          </p:cNvSpPr>
          <p:nvPr>
            <p:ph type="sldNum" sz="quarter" idx="12"/>
          </p:nvPr>
        </p:nvSpPr>
        <p:spPr/>
        <p:txBody>
          <a:bodyPr/>
          <a:lstStyle/>
          <a:p>
            <a:fld id="{C490B691-52BE-9A49-9E02-BBC8CE4116D2}" type="slidenum">
              <a:rPr lang="es-ES" smtClean="0"/>
              <a:pPr/>
              <a:t>10</a:t>
            </a:fld>
            <a:endParaRPr lang="es-ES"/>
          </a:p>
        </p:txBody>
      </p:sp>
      <p:pic>
        <p:nvPicPr>
          <p:cNvPr id="3" name="Imagen 2">
            <a:extLst>
              <a:ext uri="{FF2B5EF4-FFF2-40B4-BE49-F238E27FC236}">
                <a16:creationId xmlns:a16="http://schemas.microsoft.com/office/drawing/2014/main" id="{B36615CD-B812-42CD-B968-BE43A0E6866C}"/>
              </a:ext>
            </a:extLst>
          </p:cNvPr>
          <p:cNvPicPr>
            <a:picLocks noChangeAspect="1"/>
          </p:cNvPicPr>
          <p:nvPr/>
        </p:nvPicPr>
        <p:blipFill>
          <a:blip r:embed="rId3"/>
          <a:stretch>
            <a:fillRect/>
          </a:stretch>
        </p:blipFill>
        <p:spPr>
          <a:xfrm>
            <a:off x="0" y="206115"/>
            <a:ext cx="3207822" cy="4731270"/>
          </a:xfrm>
          <a:prstGeom prst="rect">
            <a:avLst/>
          </a:prstGeom>
        </p:spPr>
      </p:pic>
      <p:sp>
        <p:nvSpPr>
          <p:cNvPr id="4" name="Rectángulo 3">
            <a:extLst>
              <a:ext uri="{FF2B5EF4-FFF2-40B4-BE49-F238E27FC236}">
                <a16:creationId xmlns:a16="http://schemas.microsoft.com/office/drawing/2014/main" id="{75C5E391-6E6D-4346-99B9-7B7E3FBAB0A0}"/>
              </a:ext>
            </a:extLst>
          </p:cNvPr>
          <p:cNvSpPr/>
          <p:nvPr/>
        </p:nvSpPr>
        <p:spPr>
          <a:xfrm>
            <a:off x="3175003" y="37341"/>
            <a:ext cx="3428999" cy="1077218"/>
          </a:xfrm>
          <a:prstGeom prst="rect">
            <a:avLst/>
          </a:prstGeom>
        </p:spPr>
        <p:txBody>
          <a:bodyPr wrap="square">
            <a:spAutoFit/>
          </a:bodyPr>
          <a:lstStyle/>
          <a:p>
            <a:r>
              <a:rPr lang="es-ES" sz="1600" dirty="0"/>
              <a:t>Declaración sobre la justificación científica que respalda la intercambiabilidad de medicamentos biosimilares en la UE (22/09/2022)</a:t>
            </a:r>
          </a:p>
        </p:txBody>
      </p:sp>
      <p:sp>
        <p:nvSpPr>
          <p:cNvPr id="5" name="Rectángulo 4">
            <a:extLst>
              <a:ext uri="{FF2B5EF4-FFF2-40B4-BE49-F238E27FC236}">
                <a16:creationId xmlns:a16="http://schemas.microsoft.com/office/drawing/2014/main" id="{13F45F39-2D2D-400C-9418-8C494A94A573}"/>
              </a:ext>
            </a:extLst>
          </p:cNvPr>
          <p:cNvSpPr/>
          <p:nvPr/>
        </p:nvSpPr>
        <p:spPr>
          <a:xfrm>
            <a:off x="3130181" y="1261780"/>
            <a:ext cx="3426567" cy="738664"/>
          </a:xfrm>
          <a:prstGeom prst="rect">
            <a:avLst/>
          </a:prstGeom>
          <a:solidFill>
            <a:srgbClr val="E4E438">
              <a:alpha val="32000"/>
            </a:srgbClr>
          </a:solidFill>
        </p:spPr>
        <p:txBody>
          <a:bodyPr wrap="square">
            <a:spAutoFit/>
          </a:bodyPr>
          <a:lstStyle/>
          <a:p>
            <a:r>
              <a:rPr lang="es-ES" sz="1400" dirty="0"/>
              <a:t>Los BS aprobados en la UE son intercambiables. Siempre se ha considerado aceptable sin generar preocupación </a:t>
            </a:r>
          </a:p>
        </p:txBody>
      </p:sp>
      <p:sp>
        <p:nvSpPr>
          <p:cNvPr id="6" name="Rectángulo 5">
            <a:extLst>
              <a:ext uri="{FF2B5EF4-FFF2-40B4-BE49-F238E27FC236}">
                <a16:creationId xmlns:a16="http://schemas.microsoft.com/office/drawing/2014/main" id="{A7DA010B-E3EC-44E1-99C4-68ADD01D174F}"/>
              </a:ext>
            </a:extLst>
          </p:cNvPr>
          <p:cNvSpPr/>
          <p:nvPr/>
        </p:nvSpPr>
        <p:spPr>
          <a:xfrm>
            <a:off x="3127749" y="2312794"/>
            <a:ext cx="3428999" cy="1169551"/>
          </a:xfrm>
          <a:prstGeom prst="rect">
            <a:avLst/>
          </a:prstGeom>
          <a:solidFill>
            <a:srgbClr val="56BCD0">
              <a:alpha val="28000"/>
            </a:srgbClr>
          </a:solidFill>
        </p:spPr>
        <p:txBody>
          <a:bodyPr wrap="square">
            <a:spAutoFit/>
          </a:bodyPr>
          <a:lstStyle/>
          <a:p>
            <a:r>
              <a:rPr lang="es-ES" sz="1400" dirty="0"/>
              <a:t>Tras aprobarse un BS en la UE, es intercambiable, pudiéndose  usar en lugar del producto de referencia (o viceversa) o un BS puede reemplazarse con otro BS del mismo producto de referencia.</a:t>
            </a:r>
          </a:p>
        </p:txBody>
      </p:sp>
      <p:sp>
        <p:nvSpPr>
          <p:cNvPr id="7" name="Rectángulo 6">
            <a:extLst>
              <a:ext uri="{FF2B5EF4-FFF2-40B4-BE49-F238E27FC236}">
                <a16:creationId xmlns:a16="http://schemas.microsoft.com/office/drawing/2014/main" id="{6863B879-5DDA-437F-8CE1-2B477A2B74C6}"/>
              </a:ext>
            </a:extLst>
          </p:cNvPr>
          <p:cNvSpPr/>
          <p:nvPr/>
        </p:nvSpPr>
        <p:spPr>
          <a:xfrm>
            <a:off x="3167730" y="3890023"/>
            <a:ext cx="3426567" cy="738664"/>
          </a:xfrm>
          <a:prstGeom prst="rect">
            <a:avLst/>
          </a:prstGeom>
          <a:solidFill>
            <a:srgbClr val="C7D3C1">
              <a:alpha val="54000"/>
            </a:srgbClr>
          </a:solidFill>
        </p:spPr>
        <p:txBody>
          <a:bodyPr wrap="square">
            <a:spAutoFit/>
          </a:bodyPr>
          <a:lstStyle/>
          <a:p>
            <a:r>
              <a:rPr lang="es-ES" sz="1400" dirty="0"/>
              <a:t>Las decisiones relativas a la sustitución no son competencia de la EMA y las gestionan los estados miembros individuales.</a:t>
            </a:r>
          </a:p>
        </p:txBody>
      </p:sp>
    </p:spTree>
    <p:extLst>
      <p:ext uri="{BB962C8B-B14F-4D97-AF65-F5344CB8AC3E}">
        <p14:creationId xmlns:p14="http://schemas.microsoft.com/office/powerpoint/2010/main" val="2050896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920F39B8-AEA4-4F8E-A8B4-9578EFC86DB0}"/>
              </a:ext>
            </a:extLst>
          </p:cNvPr>
          <p:cNvSpPr>
            <a:spLocks noGrp="1"/>
          </p:cNvSpPr>
          <p:nvPr>
            <p:ph type="sldNum" sz="quarter" idx="12"/>
          </p:nvPr>
        </p:nvSpPr>
        <p:spPr/>
        <p:txBody>
          <a:bodyPr/>
          <a:lstStyle/>
          <a:p>
            <a:fld id="{C490B691-52BE-9A49-9E02-BBC8CE4116D2}" type="slidenum">
              <a:rPr lang="es-ES" smtClean="0"/>
              <a:pPr/>
              <a:t>11</a:t>
            </a:fld>
            <a:endParaRPr lang="es-ES"/>
          </a:p>
        </p:txBody>
      </p:sp>
      <p:pic>
        <p:nvPicPr>
          <p:cNvPr id="3" name="Imagen 2">
            <a:extLst>
              <a:ext uri="{FF2B5EF4-FFF2-40B4-BE49-F238E27FC236}">
                <a16:creationId xmlns:a16="http://schemas.microsoft.com/office/drawing/2014/main" id="{26CB01D1-A848-4363-83D4-9FE6BA4A10A8}"/>
              </a:ext>
            </a:extLst>
          </p:cNvPr>
          <p:cNvPicPr>
            <a:picLocks noChangeAspect="1"/>
          </p:cNvPicPr>
          <p:nvPr/>
        </p:nvPicPr>
        <p:blipFill>
          <a:blip r:embed="rId3"/>
          <a:stretch>
            <a:fillRect/>
          </a:stretch>
        </p:blipFill>
        <p:spPr>
          <a:xfrm>
            <a:off x="3389785" y="1270000"/>
            <a:ext cx="3474885" cy="3873500"/>
          </a:xfrm>
          <a:prstGeom prst="rect">
            <a:avLst/>
          </a:prstGeom>
        </p:spPr>
      </p:pic>
      <p:sp>
        <p:nvSpPr>
          <p:cNvPr id="5" name="CuadroTexto 4">
            <a:extLst>
              <a:ext uri="{FF2B5EF4-FFF2-40B4-BE49-F238E27FC236}">
                <a16:creationId xmlns:a16="http://schemas.microsoft.com/office/drawing/2014/main" id="{51D8ADF4-ECAE-44FC-8C71-F9E13A9D3035}"/>
              </a:ext>
            </a:extLst>
          </p:cNvPr>
          <p:cNvSpPr txBox="1"/>
          <p:nvPr/>
        </p:nvSpPr>
        <p:spPr>
          <a:xfrm>
            <a:off x="39007" y="4830045"/>
            <a:ext cx="5500985" cy="307777"/>
          </a:xfrm>
          <a:prstGeom prst="rect">
            <a:avLst/>
          </a:prstGeom>
          <a:noFill/>
        </p:spPr>
        <p:txBody>
          <a:bodyPr wrap="square" rtlCol="0">
            <a:spAutoFit/>
          </a:bodyPr>
          <a:lstStyle/>
          <a:p>
            <a:r>
              <a:rPr lang="es-ES" sz="1400" dirty="0"/>
              <a:t>Fuente AEMPS (febrero 2023</a:t>
            </a:r>
          </a:p>
        </p:txBody>
      </p:sp>
      <p:sp>
        <p:nvSpPr>
          <p:cNvPr id="6" name="CuadroTexto 5">
            <a:extLst>
              <a:ext uri="{FF2B5EF4-FFF2-40B4-BE49-F238E27FC236}">
                <a16:creationId xmlns:a16="http://schemas.microsoft.com/office/drawing/2014/main" id="{79D8AADE-BFA0-4650-BE0F-47F5DA94935A}"/>
              </a:ext>
            </a:extLst>
          </p:cNvPr>
          <p:cNvSpPr txBox="1"/>
          <p:nvPr/>
        </p:nvSpPr>
        <p:spPr>
          <a:xfrm>
            <a:off x="122652" y="1718787"/>
            <a:ext cx="2046545" cy="738664"/>
          </a:xfrm>
          <a:prstGeom prst="rect">
            <a:avLst/>
          </a:prstGeom>
          <a:solidFill>
            <a:srgbClr val="E8E438"/>
          </a:solidFill>
          <a:ln w="31750" cap="rnd">
            <a:solidFill>
              <a:schemeClr val="tx1"/>
            </a:solidFill>
            <a:bevel/>
          </a:ln>
        </p:spPr>
        <p:txBody>
          <a:bodyPr wrap="square" rtlCol="0">
            <a:spAutoFit/>
          </a:bodyPr>
          <a:lstStyle/>
          <a:p>
            <a:pPr algn="ctr"/>
            <a:r>
              <a:rPr lang="es-ES" sz="1400" dirty="0"/>
              <a:t>Biosimilares autorizados: </a:t>
            </a:r>
          </a:p>
          <a:p>
            <a:pPr algn="ctr"/>
            <a:r>
              <a:rPr lang="es-ES" sz="1400" dirty="0"/>
              <a:t>213 Especialidades </a:t>
            </a:r>
          </a:p>
          <a:p>
            <a:pPr algn="ctr"/>
            <a:r>
              <a:rPr lang="es-ES" sz="1400" dirty="0"/>
              <a:t>19 principios activos </a:t>
            </a:r>
          </a:p>
        </p:txBody>
      </p:sp>
      <p:sp>
        <p:nvSpPr>
          <p:cNvPr id="7" name="CuadroTexto 6">
            <a:extLst>
              <a:ext uri="{FF2B5EF4-FFF2-40B4-BE49-F238E27FC236}">
                <a16:creationId xmlns:a16="http://schemas.microsoft.com/office/drawing/2014/main" id="{41BD877C-CC6D-4D8E-BF47-2C4EC0B8A5D7}"/>
              </a:ext>
            </a:extLst>
          </p:cNvPr>
          <p:cNvSpPr txBox="1"/>
          <p:nvPr/>
        </p:nvSpPr>
        <p:spPr>
          <a:xfrm>
            <a:off x="122652" y="3139794"/>
            <a:ext cx="2046545" cy="954107"/>
          </a:xfrm>
          <a:prstGeom prst="rect">
            <a:avLst/>
          </a:prstGeom>
          <a:solidFill>
            <a:srgbClr val="E8E438"/>
          </a:solidFill>
          <a:ln w="31750" cap="rnd">
            <a:solidFill>
              <a:schemeClr val="tx1"/>
            </a:solidFill>
            <a:bevel/>
          </a:ln>
        </p:spPr>
        <p:txBody>
          <a:bodyPr wrap="square" rtlCol="0">
            <a:spAutoFit/>
          </a:bodyPr>
          <a:lstStyle/>
          <a:p>
            <a:pPr algn="ctr"/>
            <a:r>
              <a:rPr lang="es-ES" sz="1400" dirty="0"/>
              <a:t>Biosimilares autorizados y comercializados: </a:t>
            </a:r>
          </a:p>
          <a:p>
            <a:pPr algn="ctr"/>
            <a:r>
              <a:rPr lang="es-ES" sz="1400" dirty="0"/>
              <a:t>147 Especialidades  </a:t>
            </a:r>
          </a:p>
          <a:p>
            <a:pPr algn="ctr"/>
            <a:r>
              <a:rPr lang="es-ES" sz="1400" dirty="0"/>
              <a:t>15 Principios activos </a:t>
            </a:r>
          </a:p>
        </p:txBody>
      </p:sp>
      <p:sp>
        <p:nvSpPr>
          <p:cNvPr id="8" name="Rectángulo 7">
            <a:extLst>
              <a:ext uri="{FF2B5EF4-FFF2-40B4-BE49-F238E27FC236}">
                <a16:creationId xmlns:a16="http://schemas.microsoft.com/office/drawing/2014/main" id="{9935A208-32D3-4DE7-88C7-F47D85649AF6}"/>
              </a:ext>
            </a:extLst>
          </p:cNvPr>
          <p:cNvSpPr/>
          <p:nvPr/>
        </p:nvSpPr>
        <p:spPr>
          <a:xfrm>
            <a:off x="139254" y="15306"/>
            <a:ext cx="6579492" cy="1015663"/>
          </a:xfrm>
          <a:prstGeom prst="rect">
            <a:avLst/>
          </a:prstGeom>
          <a:gradFill>
            <a:gsLst>
              <a:gs pos="0">
                <a:schemeClr val="accent1">
                  <a:lumMod val="5000"/>
                  <a:lumOff val="95000"/>
                </a:schemeClr>
              </a:gs>
              <a:gs pos="74000">
                <a:schemeClr val="accent1">
                  <a:lumMod val="45000"/>
                  <a:lumOff val="55000"/>
                  <a:alpha val="76000"/>
                </a:schemeClr>
              </a:gs>
              <a:gs pos="83000">
                <a:schemeClr val="accent1">
                  <a:lumMod val="45000"/>
                  <a:lumOff val="55000"/>
                  <a:alpha val="63000"/>
                </a:schemeClr>
              </a:gs>
              <a:gs pos="100000">
                <a:schemeClr val="accent1">
                  <a:lumMod val="30000"/>
                  <a:lumOff val="70000"/>
                  <a:alpha val="50000"/>
                </a:schemeClr>
              </a:gs>
            </a:gsLst>
            <a:lin ang="5400000" scaled="1"/>
          </a:gradFill>
          <a:effectLst/>
          <a:scene3d>
            <a:camera prst="orthographicFront"/>
            <a:lightRig rig="threePt" dir="t"/>
          </a:scene3d>
          <a:sp3d extrusionH="6350" contourW="57150">
            <a:bevelT w="114300" h="139700" prst="artDeco"/>
            <a:bevelB w="114300" prst="artDeco"/>
          </a:sp3d>
        </p:spPr>
        <p:txBody>
          <a:bodyPr wrap="square">
            <a:spAutoFit/>
          </a:bodyPr>
          <a:lstStyle/>
          <a:p>
            <a:pPr algn="ctr">
              <a:defRPr/>
            </a:pPr>
            <a:r>
              <a:rPr lang="es-ES" sz="3000" b="1" dirty="0">
                <a:ln w="9525">
                  <a:solidFill>
                    <a:schemeClr val="bg1"/>
                  </a:solidFill>
                  <a:prstDash val="solid"/>
                </a:ln>
                <a:solidFill>
                  <a:srgbClr val="6600CC"/>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Biológicos con biosimilares autorizados y comercializados</a:t>
            </a:r>
          </a:p>
        </p:txBody>
      </p:sp>
    </p:spTree>
    <p:extLst>
      <p:ext uri="{BB962C8B-B14F-4D97-AF65-F5344CB8AC3E}">
        <p14:creationId xmlns:p14="http://schemas.microsoft.com/office/powerpoint/2010/main" val="148582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23B8DBE4-C355-461D-888E-1C2DE0B45E1F}"/>
              </a:ext>
            </a:extLst>
          </p:cNvPr>
          <p:cNvSpPr>
            <a:spLocks noGrp="1"/>
          </p:cNvSpPr>
          <p:nvPr>
            <p:ph type="sldNum" sz="quarter" idx="12"/>
          </p:nvPr>
        </p:nvSpPr>
        <p:spPr/>
        <p:txBody>
          <a:bodyPr/>
          <a:lstStyle/>
          <a:p>
            <a:fld id="{C490B691-52BE-9A49-9E02-BBC8CE4116D2}" type="slidenum">
              <a:rPr lang="es-ES" smtClean="0"/>
              <a:pPr/>
              <a:t>12</a:t>
            </a:fld>
            <a:endParaRPr lang="es-ES"/>
          </a:p>
        </p:txBody>
      </p:sp>
      <p:pic>
        <p:nvPicPr>
          <p:cNvPr id="4" name="Imagen 3">
            <a:extLst>
              <a:ext uri="{FF2B5EF4-FFF2-40B4-BE49-F238E27FC236}">
                <a16:creationId xmlns:a16="http://schemas.microsoft.com/office/drawing/2014/main" id="{B2CF370A-22D6-483A-80FC-A373133CCD8F}"/>
              </a:ext>
            </a:extLst>
          </p:cNvPr>
          <p:cNvPicPr>
            <a:picLocks noChangeAspect="1"/>
          </p:cNvPicPr>
          <p:nvPr/>
        </p:nvPicPr>
        <p:blipFill>
          <a:blip r:embed="rId3"/>
          <a:stretch>
            <a:fillRect/>
          </a:stretch>
        </p:blipFill>
        <p:spPr>
          <a:xfrm>
            <a:off x="917624" y="870447"/>
            <a:ext cx="5022750" cy="4193046"/>
          </a:xfrm>
          <a:prstGeom prst="rect">
            <a:avLst/>
          </a:prstGeom>
        </p:spPr>
      </p:pic>
      <p:sp>
        <p:nvSpPr>
          <p:cNvPr id="8" name="Rectángulo 7">
            <a:extLst>
              <a:ext uri="{FF2B5EF4-FFF2-40B4-BE49-F238E27FC236}">
                <a16:creationId xmlns:a16="http://schemas.microsoft.com/office/drawing/2014/main" id="{0F2772D8-8DF7-43F1-BED0-CBE21D8F89B3}"/>
              </a:ext>
            </a:extLst>
          </p:cNvPr>
          <p:cNvSpPr/>
          <p:nvPr/>
        </p:nvSpPr>
        <p:spPr>
          <a:xfrm>
            <a:off x="69626" y="80007"/>
            <a:ext cx="6718746" cy="646331"/>
          </a:xfrm>
          <a:prstGeom prst="rect">
            <a:avLst/>
          </a:prstGeom>
          <a:gradFill>
            <a:gsLst>
              <a:gs pos="0">
                <a:schemeClr val="accent1">
                  <a:lumMod val="5000"/>
                  <a:lumOff val="95000"/>
                </a:schemeClr>
              </a:gs>
              <a:gs pos="74000">
                <a:schemeClr val="accent1">
                  <a:lumMod val="45000"/>
                  <a:lumOff val="55000"/>
                  <a:alpha val="76000"/>
                </a:schemeClr>
              </a:gs>
              <a:gs pos="83000">
                <a:schemeClr val="accent1">
                  <a:lumMod val="45000"/>
                  <a:lumOff val="55000"/>
                  <a:alpha val="63000"/>
                </a:schemeClr>
              </a:gs>
              <a:gs pos="100000">
                <a:schemeClr val="accent1">
                  <a:lumMod val="30000"/>
                  <a:lumOff val="70000"/>
                  <a:alpha val="50000"/>
                </a:schemeClr>
              </a:gs>
            </a:gsLst>
            <a:lin ang="5400000" scaled="1"/>
          </a:gradFill>
          <a:effectLst/>
          <a:scene3d>
            <a:camera prst="orthographicFront"/>
            <a:lightRig rig="threePt" dir="t"/>
          </a:scene3d>
          <a:sp3d extrusionH="6350" contourW="57150">
            <a:bevelT w="114300" h="139700" prst="artDeco"/>
            <a:bevelB w="114300" prst="artDeco"/>
          </a:sp3d>
        </p:spPr>
        <p:txBody>
          <a:bodyPr wrap="square">
            <a:spAutoFit/>
          </a:bodyPr>
          <a:lstStyle/>
          <a:p>
            <a:pPr algn="ctr">
              <a:defRPr/>
            </a:pPr>
            <a:r>
              <a:rPr lang="es-ES" b="1" dirty="0">
                <a:ln w="9525">
                  <a:solidFill>
                    <a:schemeClr val="bg1"/>
                  </a:solidFill>
                  <a:prstDash val="solid"/>
                </a:ln>
                <a:solidFill>
                  <a:srgbClr val="6600CC"/>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Biológicos con biosimilares autorizados y comercializados dispensable en OF</a:t>
            </a:r>
          </a:p>
        </p:txBody>
      </p:sp>
    </p:spTree>
    <p:extLst>
      <p:ext uri="{BB962C8B-B14F-4D97-AF65-F5344CB8AC3E}">
        <p14:creationId xmlns:p14="http://schemas.microsoft.com/office/powerpoint/2010/main" val="3123932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C6FD011C-ADD0-4266-98A2-213CA3CF6B0A}"/>
              </a:ext>
            </a:extLst>
          </p:cNvPr>
          <p:cNvSpPr>
            <a:spLocks noGrp="1"/>
          </p:cNvSpPr>
          <p:nvPr>
            <p:ph type="sldNum" sz="quarter" idx="12"/>
          </p:nvPr>
        </p:nvSpPr>
        <p:spPr/>
        <p:txBody>
          <a:bodyPr/>
          <a:lstStyle/>
          <a:p>
            <a:fld id="{C490B691-52BE-9A49-9E02-BBC8CE4116D2}" type="slidenum">
              <a:rPr lang="es-ES" smtClean="0"/>
              <a:pPr/>
              <a:t>13</a:t>
            </a:fld>
            <a:endParaRPr lang="es-ES"/>
          </a:p>
        </p:txBody>
      </p:sp>
      <p:sp>
        <p:nvSpPr>
          <p:cNvPr id="8" name="CuadroTexto 7">
            <a:extLst>
              <a:ext uri="{FF2B5EF4-FFF2-40B4-BE49-F238E27FC236}">
                <a16:creationId xmlns:a16="http://schemas.microsoft.com/office/drawing/2014/main" id="{D4A31312-2B63-4659-9FAA-7878DB75230A}"/>
              </a:ext>
            </a:extLst>
          </p:cNvPr>
          <p:cNvSpPr txBox="1"/>
          <p:nvPr/>
        </p:nvSpPr>
        <p:spPr>
          <a:xfrm>
            <a:off x="773453" y="2041113"/>
            <a:ext cx="2170844" cy="646331"/>
          </a:xfrm>
          <a:prstGeom prst="rect">
            <a:avLst/>
          </a:prstGeom>
          <a:noFill/>
        </p:spPr>
        <p:txBody>
          <a:bodyPr wrap="square" rtlCol="0">
            <a:spAutoFit/>
          </a:bodyPr>
          <a:lstStyle/>
          <a:p>
            <a:r>
              <a:rPr lang="es-ES" dirty="0">
                <a:solidFill>
                  <a:schemeClr val="accent1">
                    <a:lumMod val="75000"/>
                  </a:schemeClr>
                </a:solidFill>
              </a:rPr>
              <a:t>Seleccionar</a:t>
            </a:r>
            <a:r>
              <a:rPr lang="es-ES" dirty="0">
                <a:solidFill>
                  <a:srgbClr val="C00000"/>
                </a:solidFill>
              </a:rPr>
              <a:t> </a:t>
            </a:r>
            <a:r>
              <a:rPr lang="es-ES" dirty="0">
                <a:solidFill>
                  <a:schemeClr val="accent1">
                    <a:lumMod val="75000"/>
                  </a:schemeClr>
                </a:solidFill>
              </a:rPr>
              <a:t>presentación</a:t>
            </a:r>
          </a:p>
        </p:txBody>
      </p:sp>
      <p:grpSp>
        <p:nvGrpSpPr>
          <p:cNvPr id="19" name="Grupo 18">
            <a:extLst>
              <a:ext uri="{FF2B5EF4-FFF2-40B4-BE49-F238E27FC236}">
                <a16:creationId xmlns:a16="http://schemas.microsoft.com/office/drawing/2014/main" id="{3C4B5341-3DA8-477B-A7E2-66720FF0B7F0}"/>
              </a:ext>
            </a:extLst>
          </p:cNvPr>
          <p:cNvGrpSpPr/>
          <p:nvPr/>
        </p:nvGrpSpPr>
        <p:grpSpPr>
          <a:xfrm>
            <a:off x="1947555" y="10573"/>
            <a:ext cx="4889915" cy="870765"/>
            <a:chOff x="0" y="0"/>
            <a:chExt cx="4455795" cy="704850"/>
          </a:xfrm>
        </p:grpSpPr>
        <p:pic>
          <p:nvPicPr>
            <p:cNvPr id="20" name="Imagen 19">
              <a:extLst>
                <a:ext uri="{FF2B5EF4-FFF2-40B4-BE49-F238E27FC236}">
                  <a16:creationId xmlns:a16="http://schemas.microsoft.com/office/drawing/2014/main" id="{D7CD9AC8-547F-4C66-88F9-DC32944AC1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107"/>
            <a:stretch/>
          </p:blipFill>
          <p:spPr bwMode="auto">
            <a:xfrm>
              <a:off x="0" y="0"/>
              <a:ext cx="4455795" cy="694690"/>
            </a:xfrm>
            <a:prstGeom prst="rect">
              <a:avLst/>
            </a:prstGeom>
            <a:ln>
              <a:noFill/>
            </a:ln>
            <a:extLst>
              <a:ext uri="{53640926-AAD7-44D8-BBD7-CCE9431645EC}">
                <a14:shadowObscured xmlns:a14="http://schemas.microsoft.com/office/drawing/2010/main"/>
              </a:ext>
            </a:extLst>
          </p:spPr>
        </p:pic>
        <p:sp>
          <p:nvSpPr>
            <p:cNvPr id="21" name="Rectángulo 20">
              <a:extLst>
                <a:ext uri="{FF2B5EF4-FFF2-40B4-BE49-F238E27FC236}">
                  <a16:creationId xmlns:a16="http://schemas.microsoft.com/office/drawing/2014/main" id="{F95C27D0-B6C6-461A-9BCB-06A641DF7B36}"/>
                </a:ext>
              </a:extLst>
            </p:cNvPr>
            <p:cNvSpPr/>
            <p:nvPr/>
          </p:nvSpPr>
          <p:spPr>
            <a:xfrm>
              <a:off x="76200" y="238125"/>
              <a:ext cx="781050" cy="95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22" name="Elipse 21">
              <a:extLst>
                <a:ext uri="{FF2B5EF4-FFF2-40B4-BE49-F238E27FC236}">
                  <a16:creationId xmlns:a16="http://schemas.microsoft.com/office/drawing/2014/main" id="{63ABD217-F99C-47A1-8179-D0A5B8CDC3B3}"/>
                </a:ext>
              </a:extLst>
            </p:cNvPr>
            <p:cNvSpPr/>
            <p:nvPr/>
          </p:nvSpPr>
          <p:spPr>
            <a:xfrm>
              <a:off x="1771650" y="457200"/>
              <a:ext cx="819150" cy="247650"/>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23" name="Elipse 22">
              <a:extLst>
                <a:ext uri="{FF2B5EF4-FFF2-40B4-BE49-F238E27FC236}">
                  <a16:creationId xmlns:a16="http://schemas.microsoft.com/office/drawing/2014/main" id="{4478DB99-2F21-4273-A03A-827787C72E0B}"/>
                </a:ext>
              </a:extLst>
            </p:cNvPr>
            <p:cNvSpPr/>
            <p:nvPr/>
          </p:nvSpPr>
          <p:spPr>
            <a:xfrm>
              <a:off x="3067050" y="447675"/>
              <a:ext cx="819150" cy="257175"/>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24" name="Rectángulo 23">
              <a:extLst>
                <a:ext uri="{FF2B5EF4-FFF2-40B4-BE49-F238E27FC236}">
                  <a16:creationId xmlns:a16="http://schemas.microsoft.com/office/drawing/2014/main" id="{55A7DAAA-7C8E-436E-BF93-067F89225D49}"/>
                </a:ext>
              </a:extLst>
            </p:cNvPr>
            <p:cNvSpPr/>
            <p:nvPr/>
          </p:nvSpPr>
          <p:spPr>
            <a:xfrm>
              <a:off x="2990850" y="0"/>
              <a:ext cx="1143000" cy="10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grpSp>
      <p:sp>
        <p:nvSpPr>
          <p:cNvPr id="25" name="Rectángulo 24">
            <a:extLst>
              <a:ext uri="{FF2B5EF4-FFF2-40B4-BE49-F238E27FC236}">
                <a16:creationId xmlns:a16="http://schemas.microsoft.com/office/drawing/2014/main" id="{B2486A13-361A-40C8-84F7-A279CF1ADA8D}"/>
              </a:ext>
            </a:extLst>
          </p:cNvPr>
          <p:cNvSpPr/>
          <p:nvPr/>
        </p:nvSpPr>
        <p:spPr>
          <a:xfrm>
            <a:off x="4000316" y="182412"/>
            <a:ext cx="536288" cy="1135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Flecha: a la derecha 26">
            <a:extLst>
              <a:ext uri="{FF2B5EF4-FFF2-40B4-BE49-F238E27FC236}">
                <a16:creationId xmlns:a16="http://schemas.microsoft.com/office/drawing/2014/main" id="{4487CF0B-12CD-4701-8897-FA5FC77C0B65}"/>
              </a:ext>
            </a:extLst>
          </p:cNvPr>
          <p:cNvSpPr/>
          <p:nvPr/>
        </p:nvSpPr>
        <p:spPr>
          <a:xfrm rot="5179472">
            <a:off x="5567783" y="276151"/>
            <a:ext cx="305658" cy="2536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8" name="Imagen 27">
            <a:extLst>
              <a:ext uri="{FF2B5EF4-FFF2-40B4-BE49-F238E27FC236}">
                <a16:creationId xmlns:a16="http://schemas.microsoft.com/office/drawing/2014/main" id="{0750ACB7-FEAB-43B1-A3E4-4E6E13FBD0B1}"/>
              </a:ext>
            </a:extLst>
          </p:cNvPr>
          <p:cNvPicPr>
            <a:picLocks noChangeAspect="1"/>
          </p:cNvPicPr>
          <p:nvPr/>
        </p:nvPicPr>
        <p:blipFill rotWithShape="1">
          <a:blip r:embed="rId4"/>
          <a:srcRect b="10042"/>
          <a:stretch/>
        </p:blipFill>
        <p:spPr>
          <a:xfrm>
            <a:off x="-16866" y="4896"/>
            <a:ext cx="829424" cy="710602"/>
          </a:xfrm>
          <a:prstGeom prst="rect">
            <a:avLst/>
          </a:prstGeom>
        </p:spPr>
      </p:pic>
      <p:sp>
        <p:nvSpPr>
          <p:cNvPr id="17" name="CuadroTexto 16">
            <a:extLst>
              <a:ext uri="{FF2B5EF4-FFF2-40B4-BE49-F238E27FC236}">
                <a16:creationId xmlns:a16="http://schemas.microsoft.com/office/drawing/2014/main" id="{AA3DC9E1-00EB-4EAD-B0D2-EAB929FEA622}"/>
              </a:ext>
            </a:extLst>
          </p:cNvPr>
          <p:cNvSpPr txBox="1"/>
          <p:nvPr/>
        </p:nvSpPr>
        <p:spPr>
          <a:xfrm>
            <a:off x="318976" y="784128"/>
            <a:ext cx="2569349" cy="923330"/>
          </a:xfrm>
          <a:prstGeom prst="rect">
            <a:avLst/>
          </a:prstGeom>
          <a:noFill/>
        </p:spPr>
        <p:txBody>
          <a:bodyPr wrap="square" rtlCol="0">
            <a:spAutoFit/>
          </a:bodyPr>
          <a:lstStyle/>
          <a:p>
            <a:r>
              <a:rPr lang="es-ES" dirty="0">
                <a:solidFill>
                  <a:schemeClr val="accent1">
                    <a:lumMod val="75000"/>
                  </a:schemeClr>
                </a:solidFill>
              </a:rPr>
              <a:t>Comprobar que está marcado el </a:t>
            </a:r>
            <a:r>
              <a:rPr lang="es-ES" dirty="0" err="1">
                <a:solidFill>
                  <a:schemeClr val="accent1">
                    <a:lumMod val="75000"/>
                  </a:schemeClr>
                </a:solidFill>
              </a:rPr>
              <a:t>check</a:t>
            </a:r>
            <a:r>
              <a:rPr lang="es-ES" dirty="0">
                <a:solidFill>
                  <a:schemeClr val="accent1">
                    <a:lumMod val="75000"/>
                  </a:schemeClr>
                </a:solidFill>
              </a:rPr>
              <a:t> del PA</a:t>
            </a:r>
          </a:p>
          <a:p>
            <a:r>
              <a:rPr lang="es-ES" dirty="0">
                <a:solidFill>
                  <a:schemeClr val="accent1">
                    <a:lumMod val="75000"/>
                  </a:schemeClr>
                </a:solidFill>
              </a:rPr>
              <a:t>Introducir nombre PA</a:t>
            </a:r>
          </a:p>
        </p:txBody>
      </p:sp>
      <p:pic>
        <p:nvPicPr>
          <p:cNvPr id="29" name="Imagen 28">
            <a:extLst>
              <a:ext uri="{FF2B5EF4-FFF2-40B4-BE49-F238E27FC236}">
                <a16:creationId xmlns:a16="http://schemas.microsoft.com/office/drawing/2014/main" id="{1CC66FD1-B162-4DDB-9EC1-E91C2290CAC8}"/>
              </a:ext>
            </a:extLst>
          </p:cNvPr>
          <p:cNvPicPr/>
          <p:nvPr/>
        </p:nvPicPr>
        <p:blipFill>
          <a:blip r:embed="rId5"/>
          <a:stretch>
            <a:fillRect/>
          </a:stretch>
        </p:blipFill>
        <p:spPr>
          <a:xfrm>
            <a:off x="3171361" y="1446159"/>
            <a:ext cx="3215152" cy="1783884"/>
          </a:xfrm>
          <a:prstGeom prst="rect">
            <a:avLst/>
          </a:prstGeom>
        </p:spPr>
      </p:pic>
      <p:pic>
        <p:nvPicPr>
          <p:cNvPr id="30" name="Imagen 29">
            <a:extLst>
              <a:ext uri="{FF2B5EF4-FFF2-40B4-BE49-F238E27FC236}">
                <a16:creationId xmlns:a16="http://schemas.microsoft.com/office/drawing/2014/main" id="{C764D3CE-8253-4F87-B4E3-92211D2DC2F3}"/>
              </a:ext>
            </a:extLst>
          </p:cNvPr>
          <p:cNvPicPr>
            <a:picLocks noChangeAspect="1"/>
          </p:cNvPicPr>
          <p:nvPr/>
        </p:nvPicPr>
        <p:blipFill>
          <a:blip r:embed="rId6"/>
          <a:stretch>
            <a:fillRect/>
          </a:stretch>
        </p:blipFill>
        <p:spPr>
          <a:xfrm>
            <a:off x="0" y="1972518"/>
            <a:ext cx="829424" cy="869557"/>
          </a:xfrm>
          <a:prstGeom prst="rect">
            <a:avLst/>
          </a:prstGeom>
        </p:spPr>
      </p:pic>
      <p:sp>
        <p:nvSpPr>
          <p:cNvPr id="31" name="Elipse 30">
            <a:extLst>
              <a:ext uri="{FF2B5EF4-FFF2-40B4-BE49-F238E27FC236}">
                <a16:creationId xmlns:a16="http://schemas.microsoft.com/office/drawing/2014/main" id="{3D3A93E6-9BB6-46E7-8B0E-9BD76ED47F53}"/>
              </a:ext>
            </a:extLst>
          </p:cNvPr>
          <p:cNvSpPr/>
          <p:nvPr/>
        </p:nvSpPr>
        <p:spPr>
          <a:xfrm>
            <a:off x="3545493" y="2543138"/>
            <a:ext cx="542925" cy="200025"/>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pic>
        <p:nvPicPr>
          <p:cNvPr id="32" name="Imagen 31">
            <a:extLst>
              <a:ext uri="{FF2B5EF4-FFF2-40B4-BE49-F238E27FC236}">
                <a16:creationId xmlns:a16="http://schemas.microsoft.com/office/drawing/2014/main" id="{A87E81F3-B468-4F69-8B54-EEDE7EEFF3BE}"/>
              </a:ext>
            </a:extLst>
          </p:cNvPr>
          <p:cNvPicPr/>
          <p:nvPr/>
        </p:nvPicPr>
        <p:blipFill>
          <a:blip r:embed="rId7"/>
          <a:stretch>
            <a:fillRect/>
          </a:stretch>
        </p:blipFill>
        <p:spPr>
          <a:xfrm>
            <a:off x="1329776" y="3523202"/>
            <a:ext cx="5507694" cy="1609725"/>
          </a:xfrm>
          <a:prstGeom prst="rect">
            <a:avLst/>
          </a:prstGeom>
        </p:spPr>
      </p:pic>
      <p:sp>
        <p:nvSpPr>
          <p:cNvPr id="33" name="Flecha: a la derecha 32">
            <a:extLst>
              <a:ext uri="{FF2B5EF4-FFF2-40B4-BE49-F238E27FC236}">
                <a16:creationId xmlns:a16="http://schemas.microsoft.com/office/drawing/2014/main" id="{EFC521E3-C526-4E92-9901-9D552B211CC0}"/>
              </a:ext>
            </a:extLst>
          </p:cNvPr>
          <p:cNvSpPr/>
          <p:nvPr/>
        </p:nvSpPr>
        <p:spPr>
          <a:xfrm rot="5179472">
            <a:off x="4161962" y="312849"/>
            <a:ext cx="305658" cy="2536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4" name="Imagen 33">
            <a:extLst>
              <a:ext uri="{FF2B5EF4-FFF2-40B4-BE49-F238E27FC236}">
                <a16:creationId xmlns:a16="http://schemas.microsoft.com/office/drawing/2014/main" id="{8DE35143-10D3-48E1-9D6D-DF9F16F360F4}"/>
              </a:ext>
            </a:extLst>
          </p:cNvPr>
          <p:cNvPicPr>
            <a:picLocks noChangeAspect="1"/>
          </p:cNvPicPr>
          <p:nvPr/>
        </p:nvPicPr>
        <p:blipFill>
          <a:blip r:embed="rId8"/>
          <a:stretch>
            <a:fillRect/>
          </a:stretch>
        </p:blipFill>
        <p:spPr>
          <a:xfrm>
            <a:off x="69104" y="3369856"/>
            <a:ext cx="747236" cy="741352"/>
          </a:xfrm>
          <a:prstGeom prst="rect">
            <a:avLst/>
          </a:prstGeom>
        </p:spPr>
      </p:pic>
      <p:sp>
        <p:nvSpPr>
          <p:cNvPr id="35" name="CuadroTexto 34">
            <a:extLst>
              <a:ext uri="{FF2B5EF4-FFF2-40B4-BE49-F238E27FC236}">
                <a16:creationId xmlns:a16="http://schemas.microsoft.com/office/drawing/2014/main" id="{29634B01-252F-4E85-8258-E268256A6252}"/>
              </a:ext>
            </a:extLst>
          </p:cNvPr>
          <p:cNvSpPr txBox="1"/>
          <p:nvPr/>
        </p:nvSpPr>
        <p:spPr>
          <a:xfrm>
            <a:off x="-16866" y="4196647"/>
            <a:ext cx="2170844" cy="646331"/>
          </a:xfrm>
          <a:prstGeom prst="rect">
            <a:avLst/>
          </a:prstGeom>
          <a:noFill/>
        </p:spPr>
        <p:txBody>
          <a:bodyPr wrap="square" rtlCol="0">
            <a:spAutoFit/>
          </a:bodyPr>
          <a:lstStyle/>
          <a:p>
            <a:r>
              <a:rPr lang="es-ES" dirty="0">
                <a:solidFill>
                  <a:schemeClr val="accent1">
                    <a:lumMod val="75000"/>
                  </a:schemeClr>
                </a:solidFill>
              </a:rPr>
              <a:t>Seleccionar</a:t>
            </a:r>
            <a:r>
              <a:rPr lang="es-ES" dirty="0">
                <a:solidFill>
                  <a:srgbClr val="C00000"/>
                </a:solidFill>
              </a:rPr>
              <a:t> </a:t>
            </a:r>
            <a:r>
              <a:rPr lang="es-ES" dirty="0">
                <a:solidFill>
                  <a:schemeClr val="accent1">
                    <a:lumMod val="75000"/>
                  </a:schemeClr>
                </a:solidFill>
              </a:rPr>
              <a:t>biosimilar</a:t>
            </a:r>
            <a:r>
              <a:rPr lang="es-ES" dirty="0">
                <a:solidFill>
                  <a:srgbClr val="C00000"/>
                </a:solidFill>
              </a:rPr>
              <a:t> </a:t>
            </a:r>
            <a:endParaRPr lang="es-ES" dirty="0">
              <a:solidFill>
                <a:schemeClr val="accent1">
                  <a:lumMod val="75000"/>
                </a:schemeClr>
              </a:solidFill>
            </a:endParaRPr>
          </a:p>
        </p:txBody>
      </p:sp>
      <p:sp>
        <p:nvSpPr>
          <p:cNvPr id="36" name="Elipse 35">
            <a:extLst>
              <a:ext uri="{FF2B5EF4-FFF2-40B4-BE49-F238E27FC236}">
                <a16:creationId xmlns:a16="http://schemas.microsoft.com/office/drawing/2014/main" id="{C16ABF7D-0E8C-4E9F-B065-9DB38A8224CE}"/>
              </a:ext>
            </a:extLst>
          </p:cNvPr>
          <p:cNvSpPr/>
          <p:nvPr/>
        </p:nvSpPr>
        <p:spPr>
          <a:xfrm>
            <a:off x="2164849" y="3759758"/>
            <a:ext cx="542925" cy="200025"/>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Tree>
    <p:extLst>
      <p:ext uri="{BB962C8B-B14F-4D97-AF65-F5344CB8AC3E}">
        <p14:creationId xmlns:p14="http://schemas.microsoft.com/office/powerpoint/2010/main" val="3935944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B71C30D6-2E5D-44AA-A08C-79B68E8A47E6}"/>
              </a:ext>
            </a:extLst>
          </p:cNvPr>
          <p:cNvSpPr>
            <a:spLocks noGrp="1"/>
          </p:cNvSpPr>
          <p:nvPr>
            <p:ph type="sldNum" sz="quarter" idx="12"/>
          </p:nvPr>
        </p:nvSpPr>
        <p:spPr/>
        <p:txBody>
          <a:bodyPr/>
          <a:lstStyle/>
          <a:p>
            <a:fld id="{C490B691-52BE-9A49-9E02-BBC8CE4116D2}" type="slidenum">
              <a:rPr lang="es-ES" smtClean="0"/>
              <a:pPr/>
              <a:t>14</a:t>
            </a:fld>
            <a:endParaRPr lang="es-ES"/>
          </a:p>
        </p:txBody>
      </p:sp>
      <p:sp>
        <p:nvSpPr>
          <p:cNvPr id="5" name="Rectángulo: esquinas redondeadas 4">
            <a:extLst>
              <a:ext uri="{FF2B5EF4-FFF2-40B4-BE49-F238E27FC236}">
                <a16:creationId xmlns:a16="http://schemas.microsoft.com/office/drawing/2014/main" id="{11B8F25B-3759-4FCF-9229-7973F56F100D}"/>
              </a:ext>
            </a:extLst>
          </p:cNvPr>
          <p:cNvSpPr/>
          <p:nvPr/>
        </p:nvSpPr>
        <p:spPr>
          <a:xfrm>
            <a:off x="152167" y="1135703"/>
            <a:ext cx="1589548" cy="1926813"/>
          </a:xfrm>
          <a:prstGeom prst="roundRect">
            <a:avLst/>
          </a:prstGeom>
          <a:solidFill>
            <a:srgbClr val="E4E438"/>
          </a:solidFill>
          <a:ln>
            <a:solidFill>
              <a:srgbClr val="2F528F"/>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a:extLst>
              <a:ext uri="{FF2B5EF4-FFF2-40B4-BE49-F238E27FC236}">
                <a16:creationId xmlns:a16="http://schemas.microsoft.com/office/drawing/2014/main" id="{38BA669D-D8BC-4372-A3B4-AD0FEE389CB0}"/>
              </a:ext>
            </a:extLst>
          </p:cNvPr>
          <p:cNvSpPr txBox="1"/>
          <p:nvPr/>
        </p:nvSpPr>
        <p:spPr>
          <a:xfrm>
            <a:off x="152167" y="1360443"/>
            <a:ext cx="1691148" cy="1477328"/>
          </a:xfrm>
          <a:prstGeom prst="rect">
            <a:avLst/>
          </a:prstGeom>
          <a:noFill/>
        </p:spPr>
        <p:txBody>
          <a:bodyPr wrap="square" rtlCol="0">
            <a:spAutoFit/>
          </a:bodyPr>
          <a:lstStyle/>
          <a:p>
            <a:pPr algn="ctr"/>
            <a:r>
              <a:rPr lang="es-ES" b="1" dirty="0">
                <a:solidFill>
                  <a:schemeClr val="accent1">
                    <a:lumMod val="75000"/>
                  </a:schemeClr>
                </a:solidFill>
              </a:rPr>
              <a:t>Coste farmacéutico asociado al medicamento original</a:t>
            </a:r>
          </a:p>
        </p:txBody>
      </p:sp>
      <p:cxnSp>
        <p:nvCxnSpPr>
          <p:cNvPr id="8" name="Conector recto 7">
            <a:extLst>
              <a:ext uri="{FF2B5EF4-FFF2-40B4-BE49-F238E27FC236}">
                <a16:creationId xmlns:a16="http://schemas.microsoft.com/office/drawing/2014/main" id="{3998AA15-E506-4D37-BAAB-3EC288691E30}"/>
              </a:ext>
            </a:extLst>
          </p:cNvPr>
          <p:cNvCxnSpPr/>
          <p:nvPr/>
        </p:nvCxnSpPr>
        <p:spPr>
          <a:xfrm>
            <a:off x="1843316" y="464457"/>
            <a:ext cx="0" cy="365760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BB5933DB-1D86-4044-8565-AE817A97541E}"/>
              </a:ext>
            </a:extLst>
          </p:cNvPr>
          <p:cNvCxnSpPr>
            <a:cxnSpLocks/>
          </p:cNvCxnSpPr>
          <p:nvPr/>
        </p:nvCxnSpPr>
        <p:spPr>
          <a:xfrm flipH="1">
            <a:off x="943433" y="4122057"/>
            <a:ext cx="1875971"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CuadroTexto 10">
            <a:extLst>
              <a:ext uri="{FF2B5EF4-FFF2-40B4-BE49-F238E27FC236}">
                <a16:creationId xmlns:a16="http://schemas.microsoft.com/office/drawing/2014/main" id="{69B5CCFC-9635-4685-B22F-925824D3D969}"/>
              </a:ext>
            </a:extLst>
          </p:cNvPr>
          <p:cNvSpPr txBox="1"/>
          <p:nvPr/>
        </p:nvSpPr>
        <p:spPr>
          <a:xfrm>
            <a:off x="723894" y="4217882"/>
            <a:ext cx="2315044" cy="584775"/>
          </a:xfrm>
          <a:prstGeom prst="rect">
            <a:avLst/>
          </a:prstGeom>
          <a:noFill/>
        </p:spPr>
        <p:txBody>
          <a:bodyPr wrap="square" rtlCol="0">
            <a:spAutoFit/>
          </a:bodyPr>
          <a:lstStyle/>
          <a:p>
            <a:pPr algn="ctr"/>
            <a:r>
              <a:rPr lang="es-ES" sz="1600" dirty="0"/>
              <a:t>Entrada del biosimilar al mercado</a:t>
            </a:r>
          </a:p>
        </p:txBody>
      </p:sp>
      <p:sp>
        <p:nvSpPr>
          <p:cNvPr id="14" name="Rectángulo: esquinas redondeadas 13">
            <a:extLst>
              <a:ext uri="{FF2B5EF4-FFF2-40B4-BE49-F238E27FC236}">
                <a16:creationId xmlns:a16="http://schemas.microsoft.com/office/drawing/2014/main" id="{BA1A7FB9-5965-444F-A038-ABBC40B0DF61}"/>
              </a:ext>
            </a:extLst>
          </p:cNvPr>
          <p:cNvSpPr/>
          <p:nvPr/>
        </p:nvSpPr>
        <p:spPr>
          <a:xfrm>
            <a:off x="1973948" y="397039"/>
            <a:ext cx="1494965" cy="738663"/>
          </a:xfrm>
          <a:prstGeom prst="roundRect">
            <a:avLst/>
          </a:prstGeom>
          <a:solidFill>
            <a:srgbClr val="2F528F"/>
          </a:solidFill>
          <a:ln>
            <a:solidFill>
              <a:srgbClr val="2F528F"/>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CuadroTexto 14">
            <a:extLst>
              <a:ext uri="{FF2B5EF4-FFF2-40B4-BE49-F238E27FC236}">
                <a16:creationId xmlns:a16="http://schemas.microsoft.com/office/drawing/2014/main" id="{8E9BE3C6-8A75-4195-9A14-84D4CEBE7202}"/>
              </a:ext>
            </a:extLst>
          </p:cNvPr>
          <p:cNvSpPr txBox="1"/>
          <p:nvPr/>
        </p:nvSpPr>
        <p:spPr>
          <a:xfrm>
            <a:off x="1908631" y="443204"/>
            <a:ext cx="1669142" cy="646331"/>
          </a:xfrm>
          <a:prstGeom prst="rect">
            <a:avLst/>
          </a:prstGeom>
          <a:noFill/>
        </p:spPr>
        <p:txBody>
          <a:bodyPr wrap="square" rtlCol="0">
            <a:spAutoFit/>
          </a:bodyPr>
          <a:lstStyle/>
          <a:p>
            <a:pPr algn="ctr"/>
            <a:r>
              <a:rPr lang="es-ES" b="1" dirty="0">
                <a:solidFill>
                  <a:schemeClr val="bg1"/>
                </a:solidFill>
              </a:rPr>
              <a:t>Presupuesto liberado</a:t>
            </a:r>
          </a:p>
        </p:txBody>
      </p:sp>
      <p:sp>
        <p:nvSpPr>
          <p:cNvPr id="18" name="Rectángulo: esquinas redondeadas 17">
            <a:extLst>
              <a:ext uri="{FF2B5EF4-FFF2-40B4-BE49-F238E27FC236}">
                <a16:creationId xmlns:a16="http://schemas.microsoft.com/office/drawing/2014/main" id="{41F55E26-1913-4DB1-9F42-2C4480ACFBA4}"/>
              </a:ext>
            </a:extLst>
          </p:cNvPr>
          <p:cNvSpPr/>
          <p:nvPr/>
        </p:nvSpPr>
        <p:spPr>
          <a:xfrm>
            <a:off x="1995600" y="2130893"/>
            <a:ext cx="1494964" cy="1497661"/>
          </a:xfrm>
          <a:prstGeom prst="roundRect">
            <a:avLst/>
          </a:prstGeom>
          <a:solidFill>
            <a:srgbClr val="E4E438"/>
          </a:solidFill>
          <a:ln>
            <a:solidFill>
              <a:srgbClr val="2F528F"/>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CuadroTexto 18">
            <a:extLst>
              <a:ext uri="{FF2B5EF4-FFF2-40B4-BE49-F238E27FC236}">
                <a16:creationId xmlns:a16="http://schemas.microsoft.com/office/drawing/2014/main" id="{127C8C84-8454-4D00-9BD5-12062103CBBD}"/>
              </a:ext>
            </a:extLst>
          </p:cNvPr>
          <p:cNvSpPr txBox="1"/>
          <p:nvPr/>
        </p:nvSpPr>
        <p:spPr>
          <a:xfrm>
            <a:off x="1868598" y="2244901"/>
            <a:ext cx="1691148" cy="1323439"/>
          </a:xfrm>
          <a:prstGeom prst="rect">
            <a:avLst/>
          </a:prstGeom>
          <a:noFill/>
        </p:spPr>
        <p:txBody>
          <a:bodyPr wrap="square" rtlCol="0">
            <a:spAutoFit/>
          </a:bodyPr>
          <a:lstStyle/>
          <a:p>
            <a:pPr algn="ctr"/>
            <a:r>
              <a:rPr lang="es-ES" sz="1600" b="1" dirty="0">
                <a:solidFill>
                  <a:schemeClr val="accent1">
                    <a:lumMod val="75000"/>
                  </a:schemeClr>
                </a:solidFill>
              </a:rPr>
              <a:t>Coste farmacéutico asociado al original + biosimilar</a:t>
            </a:r>
          </a:p>
        </p:txBody>
      </p:sp>
      <p:sp>
        <p:nvSpPr>
          <p:cNvPr id="20" name="Rectángulo: esquinas redondeadas 19">
            <a:extLst>
              <a:ext uri="{FF2B5EF4-FFF2-40B4-BE49-F238E27FC236}">
                <a16:creationId xmlns:a16="http://schemas.microsoft.com/office/drawing/2014/main" id="{A9A4FDAF-6986-47EC-B98B-9AEC27AD848B}"/>
              </a:ext>
            </a:extLst>
          </p:cNvPr>
          <p:cNvSpPr/>
          <p:nvPr/>
        </p:nvSpPr>
        <p:spPr>
          <a:xfrm>
            <a:off x="4074207" y="95127"/>
            <a:ext cx="2551800" cy="528988"/>
          </a:xfrm>
          <a:prstGeom prst="roundRect">
            <a:avLst/>
          </a:prstGeom>
          <a:solidFill>
            <a:srgbClr val="2F528F"/>
          </a:solidFill>
          <a:ln>
            <a:solidFill>
              <a:srgbClr val="2F528F"/>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CuadroTexto 20">
            <a:extLst>
              <a:ext uri="{FF2B5EF4-FFF2-40B4-BE49-F238E27FC236}">
                <a16:creationId xmlns:a16="http://schemas.microsoft.com/office/drawing/2014/main" id="{4D75C71C-C6F8-4213-BF62-EE1DF218A75C}"/>
              </a:ext>
            </a:extLst>
          </p:cNvPr>
          <p:cNvSpPr txBox="1"/>
          <p:nvPr/>
        </p:nvSpPr>
        <p:spPr>
          <a:xfrm>
            <a:off x="4008892" y="141291"/>
            <a:ext cx="2849108" cy="369332"/>
          </a:xfrm>
          <a:prstGeom prst="rect">
            <a:avLst/>
          </a:prstGeom>
          <a:noFill/>
        </p:spPr>
        <p:txBody>
          <a:bodyPr wrap="square" rtlCol="0">
            <a:spAutoFit/>
          </a:bodyPr>
          <a:lstStyle/>
          <a:p>
            <a:pPr algn="ctr"/>
            <a:r>
              <a:rPr lang="es-ES" b="1" dirty="0">
                <a:solidFill>
                  <a:schemeClr val="bg1"/>
                </a:solidFill>
              </a:rPr>
              <a:t>Tratar a más pacientes</a:t>
            </a:r>
          </a:p>
        </p:txBody>
      </p:sp>
      <p:sp>
        <p:nvSpPr>
          <p:cNvPr id="22" name="Rectángulo: esquinas redondeadas 21">
            <a:extLst>
              <a:ext uri="{FF2B5EF4-FFF2-40B4-BE49-F238E27FC236}">
                <a16:creationId xmlns:a16="http://schemas.microsoft.com/office/drawing/2014/main" id="{14CCC8B1-AEB1-4BDC-AB74-BE69CFD4A4E8}"/>
              </a:ext>
            </a:extLst>
          </p:cNvPr>
          <p:cNvSpPr/>
          <p:nvPr/>
        </p:nvSpPr>
        <p:spPr>
          <a:xfrm>
            <a:off x="4074207" y="806327"/>
            <a:ext cx="2551800" cy="528988"/>
          </a:xfrm>
          <a:prstGeom prst="roundRect">
            <a:avLst/>
          </a:prstGeom>
          <a:solidFill>
            <a:srgbClr val="2F528F"/>
          </a:solidFill>
          <a:ln>
            <a:solidFill>
              <a:srgbClr val="2F528F"/>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CuadroTexto 22">
            <a:extLst>
              <a:ext uri="{FF2B5EF4-FFF2-40B4-BE49-F238E27FC236}">
                <a16:creationId xmlns:a16="http://schemas.microsoft.com/office/drawing/2014/main" id="{7EE2C15A-FC2F-4163-813D-5C5A2A9A5DC7}"/>
              </a:ext>
            </a:extLst>
          </p:cNvPr>
          <p:cNvSpPr txBox="1"/>
          <p:nvPr/>
        </p:nvSpPr>
        <p:spPr>
          <a:xfrm>
            <a:off x="3925553" y="806329"/>
            <a:ext cx="2849108" cy="584775"/>
          </a:xfrm>
          <a:prstGeom prst="rect">
            <a:avLst/>
          </a:prstGeom>
          <a:noFill/>
        </p:spPr>
        <p:txBody>
          <a:bodyPr wrap="square" rtlCol="0">
            <a:spAutoFit/>
          </a:bodyPr>
          <a:lstStyle/>
          <a:p>
            <a:pPr algn="ctr"/>
            <a:r>
              <a:rPr lang="es-ES" sz="1600" b="1" dirty="0">
                <a:solidFill>
                  <a:schemeClr val="bg1"/>
                </a:solidFill>
              </a:rPr>
              <a:t>Facilitar la entrada de nuevos fármacos de alto impacto</a:t>
            </a:r>
          </a:p>
        </p:txBody>
      </p:sp>
      <p:sp>
        <p:nvSpPr>
          <p:cNvPr id="24" name="Rectángulo: esquinas redondeadas 23">
            <a:extLst>
              <a:ext uri="{FF2B5EF4-FFF2-40B4-BE49-F238E27FC236}">
                <a16:creationId xmlns:a16="http://schemas.microsoft.com/office/drawing/2014/main" id="{2C4BC74A-C3DF-4D7A-B60E-5C8EE9EDDDD6}"/>
              </a:ext>
            </a:extLst>
          </p:cNvPr>
          <p:cNvSpPr/>
          <p:nvPr/>
        </p:nvSpPr>
        <p:spPr>
          <a:xfrm>
            <a:off x="4074207" y="1515779"/>
            <a:ext cx="2551800" cy="528988"/>
          </a:xfrm>
          <a:prstGeom prst="roundRect">
            <a:avLst/>
          </a:prstGeom>
          <a:solidFill>
            <a:srgbClr val="2F528F"/>
          </a:solidFill>
          <a:ln>
            <a:solidFill>
              <a:srgbClr val="2F528F"/>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CuadroTexto 24">
            <a:extLst>
              <a:ext uri="{FF2B5EF4-FFF2-40B4-BE49-F238E27FC236}">
                <a16:creationId xmlns:a16="http://schemas.microsoft.com/office/drawing/2014/main" id="{49FCDC33-0604-48C9-9741-647BC08E6653}"/>
              </a:ext>
            </a:extLst>
          </p:cNvPr>
          <p:cNvSpPr txBox="1"/>
          <p:nvPr/>
        </p:nvSpPr>
        <p:spPr>
          <a:xfrm>
            <a:off x="3954017" y="1461305"/>
            <a:ext cx="2849108" cy="646331"/>
          </a:xfrm>
          <a:prstGeom prst="rect">
            <a:avLst/>
          </a:prstGeom>
          <a:noFill/>
        </p:spPr>
        <p:txBody>
          <a:bodyPr wrap="square" rtlCol="0">
            <a:spAutoFit/>
          </a:bodyPr>
          <a:lstStyle/>
          <a:p>
            <a:pPr algn="ctr"/>
            <a:r>
              <a:rPr lang="es-ES" b="1" dirty="0">
                <a:solidFill>
                  <a:schemeClr val="bg1"/>
                </a:solidFill>
              </a:rPr>
              <a:t>Adelantar líneas de tratamiento</a:t>
            </a:r>
          </a:p>
        </p:txBody>
      </p:sp>
      <p:sp>
        <p:nvSpPr>
          <p:cNvPr id="26" name="Rectángulo: esquinas redondeadas 25">
            <a:extLst>
              <a:ext uri="{FF2B5EF4-FFF2-40B4-BE49-F238E27FC236}">
                <a16:creationId xmlns:a16="http://schemas.microsoft.com/office/drawing/2014/main" id="{A16A4C70-C10D-4132-B34A-B83AD93D5127}"/>
              </a:ext>
            </a:extLst>
          </p:cNvPr>
          <p:cNvSpPr/>
          <p:nvPr/>
        </p:nvSpPr>
        <p:spPr>
          <a:xfrm>
            <a:off x="4074207" y="2197767"/>
            <a:ext cx="2551800" cy="528988"/>
          </a:xfrm>
          <a:prstGeom prst="roundRect">
            <a:avLst/>
          </a:prstGeom>
          <a:solidFill>
            <a:srgbClr val="2F528F"/>
          </a:solidFill>
          <a:ln>
            <a:solidFill>
              <a:srgbClr val="2F528F"/>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CuadroTexto 26">
            <a:extLst>
              <a:ext uri="{FF2B5EF4-FFF2-40B4-BE49-F238E27FC236}">
                <a16:creationId xmlns:a16="http://schemas.microsoft.com/office/drawing/2014/main" id="{0D152F6E-1991-40C8-ACDA-D06365B27B85}"/>
              </a:ext>
            </a:extLst>
          </p:cNvPr>
          <p:cNvSpPr txBox="1"/>
          <p:nvPr/>
        </p:nvSpPr>
        <p:spPr>
          <a:xfrm>
            <a:off x="3925553" y="2114888"/>
            <a:ext cx="2849108" cy="646331"/>
          </a:xfrm>
          <a:prstGeom prst="rect">
            <a:avLst/>
          </a:prstGeom>
          <a:noFill/>
        </p:spPr>
        <p:txBody>
          <a:bodyPr wrap="square" rtlCol="0">
            <a:spAutoFit/>
          </a:bodyPr>
          <a:lstStyle/>
          <a:p>
            <a:pPr algn="ctr"/>
            <a:r>
              <a:rPr lang="es-ES" b="1" dirty="0">
                <a:solidFill>
                  <a:schemeClr val="bg1"/>
                </a:solidFill>
              </a:rPr>
              <a:t>Contribuir a la sostenibilidad del SNS</a:t>
            </a:r>
          </a:p>
        </p:txBody>
      </p:sp>
      <p:sp>
        <p:nvSpPr>
          <p:cNvPr id="28" name="Flecha: hacia abajo 27">
            <a:extLst>
              <a:ext uri="{FF2B5EF4-FFF2-40B4-BE49-F238E27FC236}">
                <a16:creationId xmlns:a16="http://schemas.microsoft.com/office/drawing/2014/main" id="{5C3B6CEB-E48C-4314-9E2C-9F574CBCB014}"/>
              </a:ext>
            </a:extLst>
          </p:cNvPr>
          <p:cNvSpPr/>
          <p:nvPr/>
        </p:nvSpPr>
        <p:spPr>
          <a:xfrm>
            <a:off x="2891922" y="4269064"/>
            <a:ext cx="294032" cy="462884"/>
          </a:xfrm>
          <a:prstGeom prst="downArrow">
            <a:avLst/>
          </a:prstGeom>
          <a:solidFill>
            <a:srgbClr val="E4E4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CuadroTexto 28">
            <a:extLst>
              <a:ext uri="{FF2B5EF4-FFF2-40B4-BE49-F238E27FC236}">
                <a16:creationId xmlns:a16="http://schemas.microsoft.com/office/drawing/2014/main" id="{07A7522B-AA97-4AE4-8F21-E7366035FD72}"/>
              </a:ext>
            </a:extLst>
          </p:cNvPr>
          <p:cNvSpPr txBox="1"/>
          <p:nvPr/>
        </p:nvSpPr>
        <p:spPr>
          <a:xfrm>
            <a:off x="2654908" y="4793300"/>
            <a:ext cx="768063" cy="369332"/>
          </a:xfrm>
          <a:prstGeom prst="rect">
            <a:avLst/>
          </a:prstGeom>
          <a:noFill/>
        </p:spPr>
        <p:txBody>
          <a:bodyPr wrap="square" rtlCol="0">
            <a:spAutoFit/>
          </a:bodyPr>
          <a:lstStyle/>
          <a:p>
            <a:r>
              <a:rPr lang="es-ES" dirty="0"/>
              <a:t>precio</a:t>
            </a:r>
          </a:p>
        </p:txBody>
      </p:sp>
      <p:sp>
        <p:nvSpPr>
          <p:cNvPr id="30" name="Rectángulo: esquinas redondeadas 29">
            <a:extLst>
              <a:ext uri="{FF2B5EF4-FFF2-40B4-BE49-F238E27FC236}">
                <a16:creationId xmlns:a16="http://schemas.microsoft.com/office/drawing/2014/main" id="{2DEC247D-3F20-4980-9A9A-530F43A09992}"/>
              </a:ext>
            </a:extLst>
          </p:cNvPr>
          <p:cNvSpPr/>
          <p:nvPr/>
        </p:nvSpPr>
        <p:spPr>
          <a:xfrm>
            <a:off x="4074207" y="2879940"/>
            <a:ext cx="2551800" cy="528988"/>
          </a:xfrm>
          <a:prstGeom prst="roundRect">
            <a:avLst/>
          </a:prstGeom>
          <a:solidFill>
            <a:srgbClr val="2F528F"/>
          </a:solidFill>
          <a:ln>
            <a:solidFill>
              <a:srgbClr val="2F528F"/>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CuadroTexto 30">
            <a:extLst>
              <a:ext uri="{FF2B5EF4-FFF2-40B4-BE49-F238E27FC236}">
                <a16:creationId xmlns:a16="http://schemas.microsoft.com/office/drawing/2014/main" id="{C5DD40CC-8E52-4DE4-8D44-21E3BB824675}"/>
              </a:ext>
            </a:extLst>
          </p:cNvPr>
          <p:cNvSpPr txBox="1"/>
          <p:nvPr/>
        </p:nvSpPr>
        <p:spPr>
          <a:xfrm>
            <a:off x="4074207" y="2838672"/>
            <a:ext cx="2551800" cy="646331"/>
          </a:xfrm>
          <a:prstGeom prst="rect">
            <a:avLst/>
          </a:prstGeom>
          <a:noFill/>
        </p:spPr>
        <p:txBody>
          <a:bodyPr wrap="square" rtlCol="0">
            <a:spAutoFit/>
          </a:bodyPr>
          <a:lstStyle/>
          <a:p>
            <a:pPr algn="ctr"/>
            <a:r>
              <a:rPr lang="es-ES" b="1" dirty="0">
                <a:solidFill>
                  <a:schemeClr val="bg1"/>
                </a:solidFill>
              </a:rPr>
              <a:t>Aumenta la competencia de precios</a:t>
            </a:r>
          </a:p>
        </p:txBody>
      </p:sp>
      <p:sp>
        <p:nvSpPr>
          <p:cNvPr id="32" name="Rectángulo: esquinas redondeadas 31">
            <a:extLst>
              <a:ext uri="{FF2B5EF4-FFF2-40B4-BE49-F238E27FC236}">
                <a16:creationId xmlns:a16="http://schemas.microsoft.com/office/drawing/2014/main" id="{0D7256EB-F16E-46F5-AAF1-7F8BF3C42EB6}"/>
              </a:ext>
            </a:extLst>
          </p:cNvPr>
          <p:cNvSpPr/>
          <p:nvPr/>
        </p:nvSpPr>
        <p:spPr>
          <a:xfrm>
            <a:off x="4074207" y="3585702"/>
            <a:ext cx="2551800" cy="528988"/>
          </a:xfrm>
          <a:prstGeom prst="roundRect">
            <a:avLst/>
          </a:prstGeom>
          <a:solidFill>
            <a:srgbClr val="2F528F"/>
          </a:solidFill>
          <a:ln>
            <a:solidFill>
              <a:srgbClr val="2F528F"/>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CuadroTexto 32">
            <a:extLst>
              <a:ext uri="{FF2B5EF4-FFF2-40B4-BE49-F238E27FC236}">
                <a16:creationId xmlns:a16="http://schemas.microsoft.com/office/drawing/2014/main" id="{B8C32F87-DCCD-4FB6-968A-B0E8211652F9}"/>
              </a:ext>
            </a:extLst>
          </p:cNvPr>
          <p:cNvSpPr txBox="1"/>
          <p:nvPr/>
        </p:nvSpPr>
        <p:spPr>
          <a:xfrm>
            <a:off x="3925553" y="3602917"/>
            <a:ext cx="2849108" cy="584775"/>
          </a:xfrm>
          <a:prstGeom prst="rect">
            <a:avLst/>
          </a:prstGeom>
          <a:noFill/>
        </p:spPr>
        <p:txBody>
          <a:bodyPr wrap="square" rtlCol="0">
            <a:spAutoFit/>
          </a:bodyPr>
          <a:lstStyle/>
          <a:p>
            <a:pPr algn="ctr"/>
            <a:r>
              <a:rPr lang="es-ES" sz="1600" b="1" dirty="0">
                <a:solidFill>
                  <a:schemeClr val="bg1"/>
                </a:solidFill>
              </a:rPr>
              <a:t>Aumenta la investigación de nuevos originales</a:t>
            </a:r>
          </a:p>
        </p:txBody>
      </p:sp>
      <p:sp>
        <p:nvSpPr>
          <p:cNvPr id="34" name="Rectángulo: esquinas redondeadas 33">
            <a:extLst>
              <a:ext uri="{FF2B5EF4-FFF2-40B4-BE49-F238E27FC236}">
                <a16:creationId xmlns:a16="http://schemas.microsoft.com/office/drawing/2014/main" id="{74F363F1-AF67-488A-B590-701A180E0A27}"/>
              </a:ext>
            </a:extLst>
          </p:cNvPr>
          <p:cNvSpPr/>
          <p:nvPr/>
        </p:nvSpPr>
        <p:spPr>
          <a:xfrm>
            <a:off x="4074207" y="4351768"/>
            <a:ext cx="2551800" cy="528988"/>
          </a:xfrm>
          <a:prstGeom prst="roundRect">
            <a:avLst/>
          </a:prstGeom>
          <a:solidFill>
            <a:srgbClr val="2F528F"/>
          </a:solidFill>
          <a:ln>
            <a:solidFill>
              <a:srgbClr val="2F528F"/>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CuadroTexto 34">
            <a:extLst>
              <a:ext uri="{FF2B5EF4-FFF2-40B4-BE49-F238E27FC236}">
                <a16:creationId xmlns:a16="http://schemas.microsoft.com/office/drawing/2014/main" id="{C61443C2-668A-4C28-95EC-3A8BB7A2FE6D}"/>
              </a:ext>
            </a:extLst>
          </p:cNvPr>
          <p:cNvSpPr txBox="1"/>
          <p:nvPr/>
        </p:nvSpPr>
        <p:spPr>
          <a:xfrm>
            <a:off x="3954018" y="4326699"/>
            <a:ext cx="2903983" cy="523220"/>
          </a:xfrm>
          <a:prstGeom prst="rect">
            <a:avLst/>
          </a:prstGeom>
          <a:noFill/>
        </p:spPr>
        <p:txBody>
          <a:bodyPr wrap="square" rtlCol="0">
            <a:spAutoFit/>
          </a:bodyPr>
          <a:lstStyle/>
          <a:p>
            <a:pPr algn="ctr"/>
            <a:r>
              <a:rPr lang="es-ES" sz="1400" b="1" dirty="0">
                <a:solidFill>
                  <a:schemeClr val="bg1"/>
                </a:solidFill>
              </a:rPr>
              <a:t>Introducción de nuevos medicamentos en combinación</a:t>
            </a:r>
          </a:p>
        </p:txBody>
      </p:sp>
      <p:cxnSp>
        <p:nvCxnSpPr>
          <p:cNvPr id="49" name="Conector recto 48">
            <a:extLst>
              <a:ext uri="{FF2B5EF4-FFF2-40B4-BE49-F238E27FC236}">
                <a16:creationId xmlns:a16="http://schemas.microsoft.com/office/drawing/2014/main" id="{0DE64720-ABD6-47A5-9768-EDDD0FCDF1E3}"/>
              </a:ext>
            </a:extLst>
          </p:cNvPr>
          <p:cNvCxnSpPr>
            <a:cxnSpLocks/>
          </p:cNvCxnSpPr>
          <p:nvPr/>
        </p:nvCxnSpPr>
        <p:spPr>
          <a:xfrm>
            <a:off x="3686629" y="325957"/>
            <a:ext cx="0" cy="429798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Conector recto de flecha 52">
            <a:extLst>
              <a:ext uri="{FF2B5EF4-FFF2-40B4-BE49-F238E27FC236}">
                <a16:creationId xmlns:a16="http://schemas.microsoft.com/office/drawing/2014/main" id="{0EBDAB79-C1EA-4E19-90DD-1FB2DB342E1E}"/>
              </a:ext>
            </a:extLst>
          </p:cNvPr>
          <p:cNvCxnSpPr>
            <a:endCxn id="21" idx="1"/>
          </p:cNvCxnSpPr>
          <p:nvPr/>
        </p:nvCxnSpPr>
        <p:spPr>
          <a:xfrm>
            <a:off x="3686631" y="325957"/>
            <a:ext cx="3222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Conector recto de flecha 54">
            <a:extLst>
              <a:ext uri="{FF2B5EF4-FFF2-40B4-BE49-F238E27FC236}">
                <a16:creationId xmlns:a16="http://schemas.microsoft.com/office/drawing/2014/main" id="{AAA51832-70C5-48D2-B1E7-3172A8861420}"/>
              </a:ext>
            </a:extLst>
          </p:cNvPr>
          <p:cNvCxnSpPr/>
          <p:nvPr/>
        </p:nvCxnSpPr>
        <p:spPr>
          <a:xfrm>
            <a:off x="3677899" y="4623937"/>
            <a:ext cx="3222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Conector recto de flecha 55">
            <a:extLst>
              <a:ext uri="{FF2B5EF4-FFF2-40B4-BE49-F238E27FC236}">
                <a16:creationId xmlns:a16="http://schemas.microsoft.com/office/drawing/2014/main" id="{94FB1B14-31BD-46FB-9CBA-BC6783599605}"/>
              </a:ext>
            </a:extLst>
          </p:cNvPr>
          <p:cNvCxnSpPr/>
          <p:nvPr/>
        </p:nvCxnSpPr>
        <p:spPr>
          <a:xfrm>
            <a:off x="3695362" y="1089533"/>
            <a:ext cx="3222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Conector recto de flecha 56">
            <a:extLst>
              <a:ext uri="{FF2B5EF4-FFF2-40B4-BE49-F238E27FC236}">
                <a16:creationId xmlns:a16="http://schemas.microsoft.com/office/drawing/2014/main" id="{FAF24B2D-28D0-428D-AB24-EDC7F98AFBBF}"/>
              </a:ext>
            </a:extLst>
          </p:cNvPr>
          <p:cNvCxnSpPr/>
          <p:nvPr/>
        </p:nvCxnSpPr>
        <p:spPr>
          <a:xfrm>
            <a:off x="3705802" y="1780273"/>
            <a:ext cx="3222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Conector recto de flecha 57">
            <a:extLst>
              <a:ext uri="{FF2B5EF4-FFF2-40B4-BE49-F238E27FC236}">
                <a16:creationId xmlns:a16="http://schemas.microsoft.com/office/drawing/2014/main" id="{19E6F3B0-788F-43CB-B3C5-D6970D3D7BFA}"/>
              </a:ext>
            </a:extLst>
          </p:cNvPr>
          <p:cNvCxnSpPr/>
          <p:nvPr/>
        </p:nvCxnSpPr>
        <p:spPr>
          <a:xfrm>
            <a:off x="3680848" y="2447132"/>
            <a:ext cx="3222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Conector recto de flecha 58">
            <a:extLst>
              <a:ext uri="{FF2B5EF4-FFF2-40B4-BE49-F238E27FC236}">
                <a16:creationId xmlns:a16="http://schemas.microsoft.com/office/drawing/2014/main" id="{AE98EC83-0111-47BC-A56A-646C336C48E4}"/>
              </a:ext>
            </a:extLst>
          </p:cNvPr>
          <p:cNvCxnSpPr/>
          <p:nvPr/>
        </p:nvCxnSpPr>
        <p:spPr>
          <a:xfrm>
            <a:off x="3680848" y="3146706"/>
            <a:ext cx="3222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Conector recto de flecha 59">
            <a:extLst>
              <a:ext uri="{FF2B5EF4-FFF2-40B4-BE49-F238E27FC236}">
                <a16:creationId xmlns:a16="http://schemas.microsoft.com/office/drawing/2014/main" id="{70F931C7-8E61-4AE8-A585-7721A9177284}"/>
              </a:ext>
            </a:extLst>
          </p:cNvPr>
          <p:cNvCxnSpPr/>
          <p:nvPr/>
        </p:nvCxnSpPr>
        <p:spPr>
          <a:xfrm>
            <a:off x="3680848" y="3880173"/>
            <a:ext cx="3222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5552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D2958B11-2FA1-456D-8807-9E7A5C5C0797}"/>
              </a:ext>
            </a:extLst>
          </p:cNvPr>
          <p:cNvSpPr>
            <a:spLocks noGrp="1"/>
          </p:cNvSpPr>
          <p:nvPr>
            <p:ph type="sldNum" sz="quarter" idx="12"/>
          </p:nvPr>
        </p:nvSpPr>
        <p:spPr/>
        <p:txBody>
          <a:bodyPr/>
          <a:lstStyle/>
          <a:p>
            <a:fld id="{C490B691-52BE-9A49-9E02-BBC8CE4116D2}" type="slidenum">
              <a:rPr lang="es-ES" smtClean="0"/>
              <a:pPr/>
              <a:t>15</a:t>
            </a:fld>
            <a:endParaRPr lang="es-ES"/>
          </a:p>
        </p:txBody>
      </p:sp>
      <p:sp>
        <p:nvSpPr>
          <p:cNvPr id="8" name="CuadroTexto 7">
            <a:extLst>
              <a:ext uri="{FF2B5EF4-FFF2-40B4-BE49-F238E27FC236}">
                <a16:creationId xmlns:a16="http://schemas.microsoft.com/office/drawing/2014/main" id="{2332643D-BEC6-4C92-BED6-9CC9212E0358}"/>
              </a:ext>
            </a:extLst>
          </p:cNvPr>
          <p:cNvSpPr txBox="1"/>
          <p:nvPr/>
        </p:nvSpPr>
        <p:spPr>
          <a:xfrm>
            <a:off x="2391452" y="4338443"/>
            <a:ext cx="3182012" cy="800219"/>
          </a:xfrm>
          <a:prstGeom prst="rect">
            <a:avLst/>
          </a:prstGeom>
          <a:noFill/>
        </p:spPr>
        <p:txBody>
          <a:bodyPr wrap="square" rtlCol="0">
            <a:spAutoFit/>
          </a:bodyPr>
          <a:lstStyle/>
          <a:p>
            <a:r>
              <a:rPr lang="es-ES" sz="2800" b="1" dirty="0">
                <a:solidFill>
                  <a:schemeClr val="accent5">
                    <a:lumMod val="75000"/>
                  </a:schemeClr>
                </a:solidFill>
              </a:rPr>
              <a:t>D. SEVILLA=56,8%</a:t>
            </a:r>
          </a:p>
          <a:p>
            <a:endParaRPr lang="es-ES" dirty="0"/>
          </a:p>
        </p:txBody>
      </p:sp>
      <p:sp>
        <p:nvSpPr>
          <p:cNvPr id="11" name="Rectángulo 10">
            <a:extLst>
              <a:ext uri="{FF2B5EF4-FFF2-40B4-BE49-F238E27FC236}">
                <a16:creationId xmlns:a16="http://schemas.microsoft.com/office/drawing/2014/main" id="{D33C514A-5BC3-4D8D-87AC-F7ABEB41CEA5}"/>
              </a:ext>
            </a:extLst>
          </p:cNvPr>
          <p:cNvSpPr/>
          <p:nvPr/>
        </p:nvSpPr>
        <p:spPr>
          <a:xfrm>
            <a:off x="69626" y="80007"/>
            <a:ext cx="6718746" cy="461665"/>
          </a:xfrm>
          <a:prstGeom prst="rect">
            <a:avLst/>
          </a:prstGeom>
          <a:gradFill>
            <a:gsLst>
              <a:gs pos="0">
                <a:schemeClr val="accent1">
                  <a:lumMod val="5000"/>
                  <a:lumOff val="95000"/>
                </a:schemeClr>
              </a:gs>
              <a:gs pos="74000">
                <a:schemeClr val="accent1">
                  <a:lumMod val="45000"/>
                  <a:lumOff val="55000"/>
                  <a:alpha val="76000"/>
                </a:schemeClr>
              </a:gs>
              <a:gs pos="83000">
                <a:schemeClr val="accent1">
                  <a:lumMod val="45000"/>
                  <a:lumOff val="55000"/>
                  <a:alpha val="63000"/>
                </a:schemeClr>
              </a:gs>
              <a:gs pos="100000">
                <a:schemeClr val="accent1">
                  <a:lumMod val="30000"/>
                  <a:lumOff val="70000"/>
                  <a:alpha val="50000"/>
                </a:schemeClr>
              </a:gs>
            </a:gsLst>
            <a:lin ang="5400000" scaled="1"/>
          </a:gradFill>
          <a:effectLst/>
          <a:scene3d>
            <a:camera prst="orthographicFront"/>
            <a:lightRig rig="threePt" dir="t"/>
          </a:scene3d>
          <a:sp3d extrusionH="6350" contourW="57150">
            <a:bevelT w="114300" h="139700" prst="artDeco"/>
            <a:bevelB w="114300" prst="artDeco"/>
          </a:sp3d>
        </p:spPr>
        <p:txBody>
          <a:bodyPr wrap="square">
            <a:spAutoFit/>
          </a:bodyPr>
          <a:lstStyle/>
          <a:p>
            <a:pPr algn="ctr">
              <a:defRPr/>
            </a:pPr>
            <a:r>
              <a:rPr lang="es-ES" sz="2400" b="1" dirty="0">
                <a:ln w="9525">
                  <a:solidFill>
                    <a:schemeClr val="bg1"/>
                  </a:solidFill>
                  <a:prstDash val="solid"/>
                </a:ln>
                <a:solidFill>
                  <a:srgbClr val="6600CC"/>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¿Cuál es la situación en el D Sevilla?</a:t>
            </a:r>
          </a:p>
        </p:txBody>
      </p:sp>
      <p:pic>
        <p:nvPicPr>
          <p:cNvPr id="6" name="Imagen 5">
            <a:extLst>
              <a:ext uri="{FF2B5EF4-FFF2-40B4-BE49-F238E27FC236}">
                <a16:creationId xmlns:a16="http://schemas.microsoft.com/office/drawing/2014/main" id="{89282B2D-6D31-4879-A402-7E7E60844510}"/>
              </a:ext>
            </a:extLst>
          </p:cNvPr>
          <p:cNvPicPr>
            <a:picLocks noChangeAspect="1"/>
          </p:cNvPicPr>
          <p:nvPr/>
        </p:nvPicPr>
        <p:blipFill>
          <a:blip r:embed="rId3"/>
          <a:stretch>
            <a:fillRect/>
          </a:stretch>
        </p:blipFill>
        <p:spPr>
          <a:xfrm>
            <a:off x="69626" y="646430"/>
            <a:ext cx="6672490" cy="3716977"/>
          </a:xfrm>
          <a:prstGeom prst="rect">
            <a:avLst/>
          </a:prstGeom>
        </p:spPr>
      </p:pic>
      <p:sp>
        <p:nvSpPr>
          <p:cNvPr id="14" name="Flecha: a la derecha 13">
            <a:extLst>
              <a:ext uri="{FF2B5EF4-FFF2-40B4-BE49-F238E27FC236}">
                <a16:creationId xmlns:a16="http://schemas.microsoft.com/office/drawing/2014/main" id="{B2B339D7-D3C4-4BEA-8A36-330F6101B7A6}"/>
              </a:ext>
            </a:extLst>
          </p:cNvPr>
          <p:cNvSpPr/>
          <p:nvPr/>
        </p:nvSpPr>
        <p:spPr>
          <a:xfrm rot="5400000">
            <a:off x="3635060" y="1237132"/>
            <a:ext cx="553407" cy="528249"/>
          </a:xfrm>
          <a:prstGeom prst="rightArrow">
            <a:avLst/>
          </a:prstGeom>
          <a:solidFill>
            <a:srgbClr val="E4E4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851794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868AF29B-22C9-434D-8F76-3A132F9EE9C5}"/>
              </a:ext>
            </a:extLst>
          </p:cNvPr>
          <p:cNvSpPr>
            <a:spLocks noGrp="1"/>
          </p:cNvSpPr>
          <p:nvPr>
            <p:ph type="sldNum" sz="quarter" idx="12"/>
          </p:nvPr>
        </p:nvSpPr>
        <p:spPr/>
        <p:txBody>
          <a:bodyPr/>
          <a:lstStyle/>
          <a:p>
            <a:fld id="{C490B691-52BE-9A49-9E02-BBC8CE4116D2}" type="slidenum">
              <a:rPr lang="es-ES" smtClean="0"/>
              <a:pPr/>
              <a:t>16</a:t>
            </a:fld>
            <a:endParaRPr lang="es-ES"/>
          </a:p>
        </p:txBody>
      </p:sp>
      <p:sp>
        <p:nvSpPr>
          <p:cNvPr id="3" name="Rectángulo 2">
            <a:extLst>
              <a:ext uri="{FF2B5EF4-FFF2-40B4-BE49-F238E27FC236}">
                <a16:creationId xmlns:a16="http://schemas.microsoft.com/office/drawing/2014/main" id="{FA665AD5-2A79-4D36-AA68-98A5504EFB74}"/>
              </a:ext>
            </a:extLst>
          </p:cNvPr>
          <p:cNvSpPr/>
          <p:nvPr/>
        </p:nvSpPr>
        <p:spPr>
          <a:xfrm>
            <a:off x="139254" y="102392"/>
            <a:ext cx="6579492" cy="553998"/>
          </a:xfrm>
          <a:prstGeom prst="rect">
            <a:avLst/>
          </a:prstGeom>
          <a:gradFill>
            <a:gsLst>
              <a:gs pos="0">
                <a:schemeClr val="accent1">
                  <a:lumMod val="5000"/>
                  <a:lumOff val="95000"/>
                </a:schemeClr>
              </a:gs>
              <a:gs pos="74000">
                <a:schemeClr val="accent1">
                  <a:lumMod val="45000"/>
                  <a:lumOff val="55000"/>
                  <a:alpha val="76000"/>
                </a:schemeClr>
              </a:gs>
              <a:gs pos="83000">
                <a:schemeClr val="accent1">
                  <a:lumMod val="45000"/>
                  <a:lumOff val="55000"/>
                  <a:alpha val="63000"/>
                </a:schemeClr>
              </a:gs>
              <a:gs pos="100000">
                <a:schemeClr val="accent1">
                  <a:lumMod val="30000"/>
                  <a:lumOff val="70000"/>
                  <a:alpha val="50000"/>
                </a:schemeClr>
              </a:gs>
            </a:gsLst>
            <a:lin ang="5400000" scaled="1"/>
          </a:gradFill>
          <a:effectLst/>
          <a:scene3d>
            <a:camera prst="orthographicFront"/>
            <a:lightRig rig="threePt" dir="t"/>
          </a:scene3d>
          <a:sp3d extrusionH="6350" contourW="57150">
            <a:bevelT w="114300" h="139700" prst="artDeco"/>
            <a:bevelB w="114300" prst="artDeco"/>
          </a:sp3d>
        </p:spPr>
        <p:txBody>
          <a:bodyPr wrap="square">
            <a:spAutoFit/>
          </a:bodyPr>
          <a:lstStyle/>
          <a:p>
            <a:pPr algn="ctr">
              <a:defRPr/>
            </a:pPr>
            <a:r>
              <a:rPr lang="es-ES" sz="3000" b="1" dirty="0">
                <a:ln w="9525">
                  <a:solidFill>
                    <a:schemeClr val="bg1"/>
                  </a:solidFill>
                  <a:prstDash val="solid"/>
                </a:ln>
                <a:solidFill>
                  <a:srgbClr val="6600CC"/>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Conclusiones</a:t>
            </a:r>
          </a:p>
        </p:txBody>
      </p:sp>
      <p:sp>
        <p:nvSpPr>
          <p:cNvPr id="4" name="Rectángulo 3">
            <a:extLst>
              <a:ext uri="{FF2B5EF4-FFF2-40B4-BE49-F238E27FC236}">
                <a16:creationId xmlns:a16="http://schemas.microsoft.com/office/drawing/2014/main" id="{5A41EFF1-FF19-4A4E-97FE-25116783B205}"/>
              </a:ext>
            </a:extLst>
          </p:cNvPr>
          <p:cNvSpPr/>
          <p:nvPr/>
        </p:nvSpPr>
        <p:spPr>
          <a:xfrm>
            <a:off x="235942" y="1013273"/>
            <a:ext cx="6349495" cy="3724096"/>
          </a:xfrm>
          <a:prstGeom prst="rect">
            <a:avLst/>
          </a:prstGeom>
        </p:spPr>
        <p:txBody>
          <a:bodyPr wrap="square">
            <a:spAutoFit/>
          </a:bodyPr>
          <a:lstStyle/>
          <a:p>
            <a:pPr marL="285750" indent="-285750">
              <a:spcBef>
                <a:spcPts val="600"/>
              </a:spcBef>
              <a:spcAft>
                <a:spcPts val="600"/>
              </a:spcAft>
              <a:buFont typeface="Wingdings" panose="05000000000000000000" pitchFamily="2" charset="2"/>
              <a:buChar char="v"/>
            </a:pPr>
            <a:r>
              <a:rPr lang="es-ES" sz="1400" dirty="0">
                <a:solidFill>
                  <a:srgbClr val="0033CC"/>
                </a:solidFill>
                <a:latin typeface="Calibri" panose="020F0502020204030204" pitchFamily="34" charset="0"/>
              </a:rPr>
              <a:t>Un BS es un biológico considerado similar a otro biológico autorizado (“referencia”) que no está bajo protección de patente </a:t>
            </a:r>
          </a:p>
          <a:p>
            <a:pPr marL="285750" indent="-285750">
              <a:spcBef>
                <a:spcPts val="600"/>
              </a:spcBef>
              <a:spcAft>
                <a:spcPts val="600"/>
              </a:spcAft>
              <a:buFont typeface="Wingdings" panose="05000000000000000000" pitchFamily="2" charset="2"/>
              <a:buChar char="v"/>
            </a:pPr>
            <a:r>
              <a:rPr lang="es-ES" sz="1400" dirty="0">
                <a:solidFill>
                  <a:srgbClr val="0033CC"/>
                </a:solidFill>
                <a:latin typeface="Calibri" panose="020F0502020204030204" pitchFamily="34" charset="0"/>
              </a:rPr>
              <a:t>Los BS se han desarrollado de acuerdo con las exigencias específicas establecidas por la EMA (encargada de garantizar calidad, actividad biológica, eficacia y seguridad y su comparabilidad  con “biológico de referencia”).</a:t>
            </a:r>
          </a:p>
          <a:p>
            <a:pPr marL="285750" indent="-285750">
              <a:spcBef>
                <a:spcPts val="600"/>
              </a:spcBef>
              <a:spcAft>
                <a:spcPts val="600"/>
              </a:spcAft>
              <a:buFont typeface="Wingdings" panose="05000000000000000000" pitchFamily="2" charset="2"/>
              <a:buChar char="v"/>
            </a:pPr>
            <a:r>
              <a:rPr lang="es-ES" sz="1400" dirty="0">
                <a:solidFill>
                  <a:srgbClr val="0033CC"/>
                </a:solidFill>
                <a:latin typeface="Calibri" panose="020F0502020204030204" pitchFamily="34" charset="0"/>
              </a:rPr>
              <a:t>La EMA avala la intercambiabilidad si bien las decisiones sobre la sustitución no son de su competencia y son gestionadas por los estados miembros de la UE. </a:t>
            </a:r>
          </a:p>
          <a:p>
            <a:pPr marL="285750" indent="-285750">
              <a:spcBef>
                <a:spcPts val="600"/>
              </a:spcBef>
              <a:spcAft>
                <a:spcPts val="600"/>
              </a:spcAft>
              <a:buFont typeface="Wingdings" panose="05000000000000000000" pitchFamily="2" charset="2"/>
              <a:buChar char="v"/>
            </a:pPr>
            <a:r>
              <a:rPr lang="es-ES" sz="1400" dirty="0">
                <a:solidFill>
                  <a:srgbClr val="0033CC"/>
                </a:solidFill>
                <a:latin typeface="Calibri" panose="020F0502020204030204" pitchFamily="34" charset="0"/>
              </a:rPr>
              <a:t>El conocimiento sobre BS ( biológicos en general ) en AP es clave tanto para los prescritos desde este ámbito como para los dispensados desde el hospital, porque cada vez más estos medicamentos forman parte de tratamientos crónicos de pacientes que son atendidos en AP.</a:t>
            </a:r>
          </a:p>
          <a:p>
            <a:pPr marL="285750" indent="-285750">
              <a:spcBef>
                <a:spcPts val="600"/>
              </a:spcBef>
              <a:spcAft>
                <a:spcPts val="600"/>
              </a:spcAft>
              <a:buFont typeface="Wingdings" panose="05000000000000000000" pitchFamily="2" charset="2"/>
              <a:buChar char="v"/>
            </a:pPr>
            <a:r>
              <a:rPr lang="es-ES" sz="1400" dirty="0">
                <a:solidFill>
                  <a:srgbClr val="0033CC"/>
                </a:solidFill>
                <a:latin typeface="Calibri" panose="020F0502020204030204" pitchFamily="34" charset="0"/>
              </a:rPr>
              <a:t>Conviene que, para cualquier decisión relativa a un cambio de un medicamento por otro, participe el prescriptor en consulta junto con el paciente. (reducir el “efecto nocebo”)</a:t>
            </a:r>
          </a:p>
        </p:txBody>
      </p:sp>
    </p:spTree>
    <p:extLst>
      <p:ext uri="{BB962C8B-B14F-4D97-AF65-F5344CB8AC3E}">
        <p14:creationId xmlns:p14="http://schemas.microsoft.com/office/powerpoint/2010/main" val="703499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E45A">
            <a:extLst>
              <a:ext uri="{FF2B5EF4-FFF2-40B4-BE49-F238E27FC236}">
                <a16:creationId xmlns:a16="http://schemas.microsoft.com/office/drawing/2014/main" id="{860C9E4E-AB79-4A62-B989-1E511E6F102C}"/>
              </a:ext>
            </a:extLst>
          </p:cNvPr>
          <p:cNvPicPr>
            <a:picLocks noChangeAspect="1"/>
          </p:cNvPicPr>
          <p:nvPr/>
        </p:nvPicPr>
        <p:blipFill rotWithShape="1">
          <a:blip r:embed="rId2"/>
          <a:srcRect l="36078"/>
          <a:stretch/>
        </p:blipFill>
        <p:spPr>
          <a:xfrm>
            <a:off x="-24322" y="0"/>
            <a:ext cx="6882323" cy="5143500"/>
          </a:xfrm>
          <a:prstGeom prst="rect">
            <a:avLst/>
          </a:prstGeom>
        </p:spPr>
      </p:pic>
      <p:pic>
        <p:nvPicPr>
          <p:cNvPr id="4" name="Snagit_PPT5FB3">
            <a:extLst>
              <a:ext uri="{FF2B5EF4-FFF2-40B4-BE49-F238E27FC236}">
                <a16:creationId xmlns:a16="http://schemas.microsoft.com/office/drawing/2014/main" id="{C7A73207-24A1-4FED-B7FD-69511977C0B3}"/>
              </a:ext>
            </a:extLst>
          </p:cNvPr>
          <p:cNvPicPr>
            <a:picLocks noChangeAspect="1"/>
          </p:cNvPicPr>
          <p:nvPr/>
        </p:nvPicPr>
        <p:blipFill>
          <a:blip r:embed="rId3"/>
          <a:stretch>
            <a:fillRect/>
          </a:stretch>
        </p:blipFill>
        <p:spPr>
          <a:xfrm>
            <a:off x="127136" y="2414000"/>
            <a:ext cx="6579409" cy="1804387"/>
          </a:xfrm>
          <a:prstGeom prst="rect">
            <a:avLst/>
          </a:prstGeom>
        </p:spPr>
      </p:pic>
      <p:sp>
        <p:nvSpPr>
          <p:cNvPr id="3" name="Marcador de número de diapositiva 2">
            <a:extLst>
              <a:ext uri="{FF2B5EF4-FFF2-40B4-BE49-F238E27FC236}">
                <a16:creationId xmlns:a16="http://schemas.microsoft.com/office/drawing/2014/main" id="{3D3FDF53-5F67-4986-AB20-C57C10415157}"/>
              </a:ext>
            </a:extLst>
          </p:cNvPr>
          <p:cNvSpPr>
            <a:spLocks noGrp="1"/>
          </p:cNvSpPr>
          <p:nvPr>
            <p:ph type="sldNum" sz="quarter" idx="12"/>
          </p:nvPr>
        </p:nvSpPr>
        <p:spPr/>
        <p:txBody>
          <a:bodyPr/>
          <a:lstStyle/>
          <a:p>
            <a:fld id="{C490B691-52BE-9A49-9E02-BBC8CE4116D2}" type="slidenum">
              <a:rPr lang="es-ES" smtClean="0"/>
              <a:pPr/>
              <a:t>17</a:t>
            </a:fld>
            <a:endParaRPr lang="es-ES"/>
          </a:p>
        </p:txBody>
      </p:sp>
      <p:pic>
        <p:nvPicPr>
          <p:cNvPr id="5" name="4 Imagen" descr="sugerencias.png"/>
          <p:cNvPicPr>
            <a:picLocks noChangeAspect="1"/>
          </p:cNvPicPr>
          <p:nvPr/>
        </p:nvPicPr>
        <p:blipFill>
          <a:blip r:embed="rId4"/>
          <a:srcRect/>
          <a:stretch>
            <a:fillRect/>
          </a:stretch>
        </p:blipFill>
        <p:spPr bwMode="auto">
          <a:xfrm>
            <a:off x="4977076" y="1172712"/>
            <a:ext cx="1880925" cy="1037770"/>
          </a:xfrm>
          <a:prstGeom prst="rect">
            <a:avLst/>
          </a:prstGeom>
          <a:noFill/>
          <a:ln w="9525">
            <a:noFill/>
            <a:miter lim="800000"/>
            <a:headEnd/>
            <a:tailEnd/>
          </a:ln>
        </p:spPr>
      </p:pic>
      <p:pic>
        <p:nvPicPr>
          <p:cNvPr id="6" name="Imagen 5">
            <a:extLst>
              <a:ext uri="{FF2B5EF4-FFF2-40B4-BE49-F238E27FC236}">
                <a16:creationId xmlns:a16="http://schemas.microsoft.com/office/drawing/2014/main" id="{642C2C0C-AB8E-440B-AC53-17F323B49144}"/>
              </a:ext>
            </a:extLst>
          </p:cNvPr>
          <p:cNvPicPr>
            <a:picLocks noChangeAspect="1"/>
          </p:cNvPicPr>
          <p:nvPr/>
        </p:nvPicPr>
        <p:blipFill>
          <a:blip r:embed="rId5"/>
          <a:stretch>
            <a:fillRect/>
          </a:stretch>
        </p:blipFill>
        <p:spPr>
          <a:xfrm>
            <a:off x="127136" y="129775"/>
            <a:ext cx="2867025" cy="1590675"/>
          </a:xfrm>
          <a:prstGeom prst="rect">
            <a:avLst/>
          </a:prstGeom>
        </p:spPr>
      </p:pic>
      <p:sp>
        <p:nvSpPr>
          <p:cNvPr id="7" name="CuadroTexto 6">
            <a:extLst>
              <a:ext uri="{FF2B5EF4-FFF2-40B4-BE49-F238E27FC236}">
                <a16:creationId xmlns:a16="http://schemas.microsoft.com/office/drawing/2014/main" id="{786C29C0-E3D8-4F87-9882-418B33C1A237}"/>
              </a:ext>
            </a:extLst>
          </p:cNvPr>
          <p:cNvSpPr txBox="1"/>
          <p:nvPr/>
        </p:nvSpPr>
        <p:spPr>
          <a:xfrm>
            <a:off x="3208713" y="249382"/>
            <a:ext cx="2385752" cy="923330"/>
          </a:xfrm>
          <a:prstGeom prst="rect">
            <a:avLst/>
          </a:prstGeom>
          <a:noFill/>
        </p:spPr>
        <p:txBody>
          <a:bodyPr wrap="square" rtlCol="0">
            <a:spAutoFit/>
          </a:bodyPr>
          <a:lstStyle/>
          <a:p>
            <a:r>
              <a:rPr lang="es-ES" dirty="0"/>
              <a:t>“Estar convencido para poder informar al paciente”</a:t>
            </a:r>
          </a:p>
        </p:txBody>
      </p:sp>
    </p:spTree>
    <p:extLst>
      <p:ext uri="{BB962C8B-B14F-4D97-AF65-F5344CB8AC3E}">
        <p14:creationId xmlns:p14="http://schemas.microsoft.com/office/powerpoint/2010/main" val="1450309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FDD1F203-4DBD-4AAB-A1C1-F2B2B26B7027}"/>
              </a:ext>
            </a:extLst>
          </p:cNvPr>
          <p:cNvSpPr>
            <a:spLocks noGrp="1"/>
          </p:cNvSpPr>
          <p:nvPr>
            <p:ph type="sldNum" sz="quarter" idx="12"/>
          </p:nvPr>
        </p:nvSpPr>
        <p:spPr/>
        <p:txBody>
          <a:bodyPr/>
          <a:lstStyle/>
          <a:p>
            <a:fld id="{C490B691-52BE-9A49-9E02-BBC8CE4116D2}" type="slidenum">
              <a:rPr lang="es-ES" smtClean="0"/>
              <a:pPr/>
              <a:t>2</a:t>
            </a:fld>
            <a:endParaRPr lang="es-ES"/>
          </a:p>
        </p:txBody>
      </p:sp>
      <p:sp>
        <p:nvSpPr>
          <p:cNvPr id="4" name="Rectángulo 3">
            <a:extLst>
              <a:ext uri="{FF2B5EF4-FFF2-40B4-BE49-F238E27FC236}">
                <a16:creationId xmlns:a16="http://schemas.microsoft.com/office/drawing/2014/main" id="{1754F42C-E0CE-4726-B831-B8AFD9AA6A88}"/>
              </a:ext>
            </a:extLst>
          </p:cNvPr>
          <p:cNvSpPr/>
          <p:nvPr/>
        </p:nvSpPr>
        <p:spPr>
          <a:xfrm>
            <a:off x="838529" y="92221"/>
            <a:ext cx="5180942" cy="646331"/>
          </a:xfrm>
          <a:prstGeom prst="rect">
            <a:avLst/>
          </a:prstGeom>
          <a:gradFill>
            <a:gsLst>
              <a:gs pos="0">
                <a:schemeClr val="accent1">
                  <a:lumMod val="5000"/>
                  <a:lumOff val="95000"/>
                </a:schemeClr>
              </a:gs>
              <a:gs pos="74000">
                <a:schemeClr val="accent1">
                  <a:lumMod val="45000"/>
                  <a:lumOff val="55000"/>
                  <a:alpha val="76000"/>
                </a:schemeClr>
              </a:gs>
              <a:gs pos="83000">
                <a:schemeClr val="accent1">
                  <a:lumMod val="45000"/>
                  <a:lumOff val="55000"/>
                  <a:alpha val="63000"/>
                </a:schemeClr>
              </a:gs>
              <a:gs pos="100000">
                <a:schemeClr val="accent1">
                  <a:lumMod val="30000"/>
                  <a:lumOff val="70000"/>
                  <a:alpha val="50000"/>
                </a:schemeClr>
              </a:gs>
            </a:gsLst>
            <a:lin ang="5400000" scaled="1"/>
          </a:gradFill>
          <a:effectLst/>
          <a:scene3d>
            <a:camera prst="orthographicFront"/>
            <a:lightRig rig="threePt" dir="t"/>
          </a:scene3d>
          <a:sp3d extrusionH="6350" contourW="57150">
            <a:bevelT w="114300" h="139700" prst="artDeco"/>
            <a:bevelB w="114300" prst="artDeco"/>
          </a:sp3d>
        </p:spPr>
        <p:txBody>
          <a:bodyPr wrap="square">
            <a:spAutoFit/>
          </a:bodyPr>
          <a:lstStyle/>
          <a:p>
            <a:pPr algn="ctr">
              <a:defRPr/>
            </a:pPr>
            <a:r>
              <a:rPr lang="es-ES" sz="3600" b="1" dirty="0">
                <a:ln w="9525">
                  <a:solidFill>
                    <a:schemeClr val="bg1"/>
                  </a:solidFill>
                  <a:prstDash val="solid"/>
                </a:ln>
                <a:solidFill>
                  <a:schemeClr val="accent6">
                    <a:lumMod val="60000"/>
                    <a:lumOff val="40000"/>
                  </a:schemeClr>
                </a:solidFill>
                <a:effectLst>
                  <a:outerShdw blurRad="12700" dist="38100" dir="2700000" algn="tl" rotWithShape="0">
                    <a:schemeClr val="bg1">
                      <a:lumMod val="50000"/>
                    </a:schemeClr>
                  </a:outerShdw>
                </a:effectLst>
                <a:cs typeface="Arial" panose="020B0604020202020204" pitchFamily="34" charset="0"/>
              </a:rPr>
              <a:t>Conceptos</a:t>
            </a:r>
          </a:p>
        </p:txBody>
      </p:sp>
      <p:graphicFrame>
        <p:nvGraphicFramePr>
          <p:cNvPr id="11" name="Diagrama 10">
            <a:extLst>
              <a:ext uri="{FF2B5EF4-FFF2-40B4-BE49-F238E27FC236}">
                <a16:creationId xmlns:a16="http://schemas.microsoft.com/office/drawing/2014/main" id="{BB14F721-94AD-4789-BFB6-93F5D463A38D}"/>
              </a:ext>
            </a:extLst>
          </p:cNvPr>
          <p:cNvGraphicFramePr/>
          <p:nvPr>
            <p:extLst>
              <p:ext uri="{D42A27DB-BD31-4B8C-83A1-F6EECF244321}">
                <p14:modId xmlns:p14="http://schemas.microsoft.com/office/powerpoint/2010/main" val="3134530303"/>
              </p:ext>
            </p:extLst>
          </p:nvPr>
        </p:nvGraphicFramePr>
        <p:xfrm>
          <a:off x="116378" y="706581"/>
          <a:ext cx="6153757" cy="28797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Imagen 13">
            <a:extLst>
              <a:ext uri="{FF2B5EF4-FFF2-40B4-BE49-F238E27FC236}">
                <a16:creationId xmlns:a16="http://schemas.microsoft.com/office/drawing/2014/main" id="{35332357-2D6B-410F-92A8-F0EAA7AD7E3C}"/>
              </a:ext>
            </a:extLst>
          </p:cNvPr>
          <p:cNvPicPr>
            <a:picLocks noChangeAspect="1"/>
          </p:cNvPicPr>
          <p:nvPr/>
        </p:nvPicPr>
        <p:blipFill>
          <a:blip r:embed="rId8"/>
          <a:stretch>
            <a:fillRect/>
          </a:stretch>
        </p:blipFill>
        <p:spPr>
          <a:xfrm>
            <a:off x="0" y="847426"/>
            <a:ext cx="1313411" cy="1135909"/>
          </a:xfrm>
          <a:prstGeom prst="rect">
            <a:avLst/>
          </a:prstGeom>
        </p:spPr>
      </p:pic>
      <p:pic>
        <p:nvPicPr>
          <p:cNvPr id="15" name="Imagen 14">
            <a:extLst>
              <a:ext uri="{FF2B5EF4-FFF2-40B4-BE49-F238E27FC236}">
                <a16:creationId xmlns:a16="http://schemas.microsoft.com/office/drawing/2014/main" id="{2915A9AE-50B8-4BDE-BFE2-FE1C40DCAC63}"/>
              </a:ext>
            </a:extLst>
          </p:cNvPr>
          <p:cNvPicPr>
            <a:picLocks noChangeAspect="1"/>
          </p:cNvPicPr>
          <p:nvPr/>
        </p:nvPicPr>
        <p:blipFill>
          <a:blip r:embed="rId9"/>
          <a:stretch>
            <a:fillRect/>
          </a:stretch>
        </p:blipFill>
        <p:spPr>
          <a:xfrm>
            <a:off x="54810" y="2388870"/>
            <a:ext cx="1108972" cy="1002723"/>
          </a:xfrm>
          <a:prstGeom prst="rect">
            <a:avLst/>
          </a:prstGeom>
        </p:spPr>
      </p:pic>
      <p:sp>
        <p:nvSpPr>
          <p:cNvPr id="16" name="Elipse 15">
            <a:extLst>
              <a:ext uri="{FF2B5EF4-FFF2-40B4-BE49-F238E27FC236}">
                <a16:creationId xmlns:a16="http://schemas.microsoft.com/office/drawing/2014/main" id="{7874DFAC-0BB3-438C-9405-1331FB26BA42}"/>
              </a:ext>
            </a:extLst>
          </p:cNvPr>
          <p:cNvSpPr/>
          <p:nvPr/>
        </p:nvSpPr>
        <p:spPr>
          <a:xfrm>
            <a:off x="1251286" y="3586346"/>
            <a:ext cx="1395663" cy="584775"/>
          </a:xfrm>
          <a:prstGeom prst="ellipse">
            <a:avLst/>
          </a:prstGeom>
          <a:solidFill>
            <a:srgbClr val="E8E438"/>
          </a:solidFill>
          <a:ln w="28575">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CuadroTexto 16">
            <a:extLst>
              <a:ext uri="{FF2B5EF4-FFF2-40B4-BE49-F238E27FC236}">
                <a16:creationId xmlns:a16="http://schemas.microsoft.com/office/drawing/2014/main" id="{EEA04980-161E-4500-84A6-AF383E3C97BC}"/>
              </a:ext>
            </a:extLst>
          </p:cNvPr>
          <p:cNvSpPr txBox="1"/>
          <p:nvPr/>
        </p:nvSpPr>
        <p:spPr>
          <a:xfrm>
            <a:off x="1313411" y="3712514"/>
            <a:ext cx="1395663" cy="307777"/>
          </a:xfrm>
          <a:prstGeom prst="rect">
            <a:avLst/>
          </a:prstGeom>
          <a:noFill/>
        </p:spPr>
        <p:txBody>
          <a:bodyPr wrap="square" rtlCol="0">
            <a:spAutoFit/>
          </a:bodyPr>
          <a:lstStyle/>
          <a:p>
            <a:pPr algn="ctr"/>
            <a:r>
              <a:rPr lang="es-ES" sz="1400" b="1" dirty="0"/>
              <a:t>Biotecnológicos</a:t>
            </a:r>
          </a:p>
        </p:txBody>
      </p:sp>
      <p:sp>
        <p:nvSpPr>
          <p:cNvPr id="18" name="Flecha: a la derecha 17">
            <a:extLst>
              <a:ext uri="{FF2B5EF4-FFF2-40B4-BE49-F238E27FC236}">
                <a16:creationId xmlns:a16="http://schemas.microsoft.com/office/drawing/2014/main" id="{994D1FD9-E15F-4617-8934-5CEE8153D648}"/>
              </a:ext>
            </a:extLst>
          </p:cNvPr>
          <p:cNvSpPr/>
          <p:nvPr/>
        </p:nvSpPr>
        <p:spPr>
          <a:xfrm>
            <a:off x="2951018" y="3712514"/>
            <a:ext cx="889462" cy="307777"/>
          </a:xfrm>
          <a:prstGeom prst="rightArrow">
            <a:avLst/>
          </a:prstGeom>
          <a:solidFill>
            <a:srgbClr val="7030A0"/>
          </a:solidFill>
          <a:ln>
            <a:solidFill>
              <a:srgbClr val="E4E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Elipse 18">
            <a:extLst>
              <a:ext uri="{FF2B5EF4-FFF2-40B4-BE49-F238E27FC236}">
                <a16:creationId xmlns:a16="http://schemas.microsoft.com/office/drawing/2014/main" id="{EA065EFD-4DE6-4A5B-88C2-D922BF67666E}"/>
              </a:ext>
            </a:extLst>
          </p:cNvPr>
          <p:cNvSpPr/>
          <p:nvPr/>
        </p:nvSpPr>
        <p:spPr>
          <a:xfrm>
            <a:off x="4119172" y="3587916"/>
            <a:ext cx="1395663" cy="584775"/>
          </a:xfrm>
          <a:prstGeom prst="ellipse">
            <a:avLst/>
          </a:prstGeom>
          <a:solidFill>
            <a:srgbClr val="E8E438"/>
          </a:solidFill>
          <a:ln w="28575">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CuadroTexto 19">
            <a:extLst>
              <a:ext uri="{FF2B5EF4-FFF2-40B4-BE49-F238E27FC236}">
                <a16:creationId xmlns:a16="http://schemas.microsoft.com/office/drawing/2014/main" id="{43BA5C81-CC37-45A3-95A0-3BA7DC5C2B9B}"/>
              </a:ext>
            </a:extLst>
          </p:cNvPr>
          <p:cNvSpPr txBox="1"/>
          <p:nvPr/>
        </p:nvSpPr>
        <p:spPr>
          <a:xfrm>
            <a:off x="4119172" y="3714084"/>
            <a:ext cx="1395663" cy="307777"/>
          </a:xfrm>
          <a:prstGeom prst="rect">
            <a:avLst/>
          </a:prstGeom>
          <a:noFill/>
        </p:spPr>
        <p:txBody>
          <a:bodyPr wrap="square" rtlCol="0">
            <a:spAutoFit/>
          </a:bodyPr>
          <a:lstStyle/>
          <a:p>
            <a:pPr algn="ctr"/>
            <a:r>
              <a:rPr lang="es-ES" sz="1400" b="1" dirty="0"/>
              <a:t>Biológicos</a:t>
            </a:r>
          </a:p>
        </p:txBody>
      </p:sp>
      <p:sp>
        <p:nvSpPr>
          <p:cNvPr id="22" name="Elipse 21">
            <a:extLst>
              <a:ext uri="{FF2B5EF4-FFF2-40B4-BE49-F238E27FC236}">
                <a16:creationId xmlns:a16="http://schemas.microsoft.com/office/drawing/2014/main" id="{E82F6F4C-416B-4A8B-9F1A-D922F7BE883D}"/>
              </a:ext>
            </a:extLst>
          </p:cNvPr>
          <p:cNvSpPr/>
          <p:nvPr/>
        </p:nvSpPr>
        <p:spPr>
          <a:xfrm>
            <a:off x="1251286" y="4409499"/>
            <a:ext cx="1395663" cy="584775"/>
          </a:xfrm>
          <a:prstGeom prst="ellipse">
            <a:avLst/>
          </a:prstGeom>
          <a:solidFill>
            <a:srgbClr val="E8E438"/>
          </a:solidFill>
          <a:ln w="28575">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CuadroTexto 22">
            <a:extLst>
              <a:ext uri="{FF2B5EF4-FFF2-40B4-BE49-F238E27FC236}">
                <a16:creationId xmlns:a16="http://schemas.microsoft.com/office/drawing/2014/main" id="{3B16DC25-F116-4AB7-BA6A-23F84C959368}"/>
              </a:ext>
            </a:extLst>
          </p:cNvPr>
          <p:cNvSpPr txBox="1"/>
          <p:nvPr/>
        </p:nvSpPr>
        <p:spPr>
          <a:xfrm>
            <a:off x="1313411" y="4535667"/>
            <a:ext cx="1395663" cy="307777"/>
          </a:xfrm>
          <a:prstGeom prst="rect">
            <a:avLst/>
          </a:prstGeom>
          <a:noFill/>
        </p:spPr>
        <p:txBody>
          <a:bodyPr wrap="square" rtlCol="0">
            <a:spAutoFit/>
          </a:bodyPr>
          <a:lstStyle/>
          <a:p>
            <a:pPr algn="ctr"/>
            <a:r>
              <a:rPr lang="es-ES" sz="1400" b="1" dirty="0"/>
              <a:t>Biológicos</a:t>
            </a:r>
          </a:p>
        </p:txBody>
      </p:sp>
      <p:sp>
        <p:nvSpPr>
          <p:cNvPr id="24" name="Flecha: a la derecha 23">
            <a:extLst>
              <a:ext uri="{FF2B5EF4-FFF2-40B4-BE49-F238E27FC236}">
                <a16:creationId xmlns:a16="http://schemas.microsoft.com/office/drawing/2014/main" id="{DD6C98DD-EE27-4A4C-B245-1AC39BC869C4}"/>
              </a:ext>
            </a:extLst>
          </p:cNvPr>
          <p:cNvSpPr/>
          <p:nvPr/>
        </p:nvSpPr>
        <p:spPr>
          <a:xfrm>
            <a:off x="2951018" y="4535667"/>
            <a:ext cx="889462" cy="307777"/>
          </a:xfrm>
          <a:prstGeom prst="rightArrow">
            <a:avLst/>
          </a:prstGeom>
          <a:solidFill>
            <a:srgbClr val="7030A0"/>
          </a:solidFill>
          <a:ln>
            <a:solidFill>
              <a:srgbClr val="E4E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Elipse 24">
            <a:extLst>
              <a:ext uri="{FF2B5EF4-FFF2-40B4-BE49-F238E27FC236}">
                <a16:creationId xmlns:a16="http://schemas.microsoft.com/office/drawing/2014/main" id="{3A31C849-779B-4324-94E7-1A6A1C5803AB}"/>
              </a:ext>
            </a:extLst>
          </p:cNvPr>
          <p:cNvSpPr/>
          <p:nvPr/>
        </p:nvSpPr>
        <p:spPr>
          <a:xfrm>
            <a:off x="4119172" y="4411069"/>
            <a:ext cx="1395663" cy="584775"/>
          </a:xfrm>
          <a:prstGeom prst="ellipse">
            <a:avLst/>
          </a:prstGeom>
          <a:solidFill>
            <a:srgbClr val="E8E438"/>
          </a:solidFill>
          <a:ln w="28575">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CuadroTexto 25">
            <a:extLst>
              <a:ext uri="{FF2B5EF4-FFF2-40B4-BE49-F238E27FC236}">
                <a16:creationId xmlns:a16="http://schemas.microsoft.com/office/drawing/2014/main" id="{0F7ACE93-6EDF-4612-BE53-218B5626C2F9}"/>
              </a:ext>
            </a:extLst>
          </p:cNvPr>
          <p:cNvSpPr txBox="1"/>
          <p:nvPr/>
        </p:nvSpPr>
        <p:spPr>
          <a:xfrm>
            <a:off x="4119172" y="4537237"/>
            <a:ext cx="1395663" cy="307777"/>
          </a:xfrm>
          <a:prstGeom prst="rect">
            <a:avLst/>
          </a:prstGeom>
          <a:noFill/>
        </p:spPr>
        <p:txBody>
          <a:bodyPr wrap="square" rtlCol="0">
            <a:spAutoFit/>
          </a:bodyPr>
          <a:lstStyle/>
          <a:p>
            <a:pPr algn="ctr"/>
            <a:r>
              <a:rPr lang="es-ES" sz="1400" b="1" dirty="0"/>
              <a:t>Biotecnológicos</a:t>
            </a:r>
          </a:p>
        </p:txBody>
      </p:sp>
      <p:pic>
        <p:nvPicPr>
          <p:cNvPr id="27" name="Imagen 26">
            <a:extLst>
              <a:ext uri="{FF2B5EF4-FFF2-40B4-BE49-F238E27FC236}">
                <a16:creationId xmlns:a16="http://schemas.microsoft.com/office/drawing/2014/main" id="{1D298DE6-B682-4EB4-B06E-F1DF7D31C17D}"/>
              </a:ext>
            </a:extLst>
          </p:cNvPr>
          <p:cNvPicPr>
            <a:picLocks noChangeAspect="1"/>
          </p:cNvPicPr>
          <p:nvPr/>
        </p:nvPicPr>
        <p:blipFill>
          <a:blip r:embed="rId10"/>
          <a:stretch>
            <a:fillRect/>
          </a:stretch>
        </p:blipFill>
        <p:spPr>
          <a:xfrm>
            <a:off x="450311" y="3586346"/>
            <a:ext cx="571500" cy="581025"/>
          </a:xfrm>
          <a:prstGeom prst="rect">
            <a:avLst/>
          </a:prstGeom>
        </p:spPr>
      </p:pic>
      <p:pic>
        <p:nvPicPr>
          <p:cNvPr id="28" name="Imagen 27">
            <a:extLst>
              <a:ext uri="{FF2B5EF4-FFF2-40B4-BE49-F238E27FC236}">
                <a16:creationId xmlns:a16="http://schemas.microsoft.com/office/drawing/2014/main" id="{30DBFD46-B00C-4FB4-8139-AE8DC04DDF4D}"/>
              </a:ext>
            </a:extLst>
          </p:cNvPr>
          <p:cNvPicPr>
            <a:picLocks noChangeAspect="1"/>
          </p:cNvPicPr>
          <p:nvPr/>
        </p:nvPicPr>
        <p:blipFill>
          <a:blip r:embed="rId11"/>
          <a:stretch>
            <a:fillRect/>
          </a:stretch>
        </p:blipFill>
        <p:spPr>
          <a:xfrm>
            <a:off x="418792" y="4479133"/>
            <a:ext cx="590550" cy="561975"/>
          </a:xfrm>
          <a:prstGeom prst="rect">
            <a:avLst/>
          </a:prstGeom>
        </p:spPr>
      </p:pic>
      <p:sp>
        <p:nvSpPr>
          <p:cNvPr id="3" name="CuadroTexto 2">
            <a:extLst>
              <a:ext uri="{FF2B5EF4-FFF2-40B4-BE49-F238E27FC236}">
                <a16:creationId xmlns:a16="http://schemas.microsoft.com/office/drawing/2014/main" id="{B801B140-09D8-4EAB-BB8B-B899E1DFE285}"/>
              </a:ext>
            </a:extLst>
          </p:cNvPr>
          <p:cNvSpPr txBox="1"/>
          <p:nvPr/>
        </p:nvSpPr>
        <p:spPr>
          <a:xfrm>
            <a:off x="2907382" y="3354320"/>
            <a:ext cx="1106029" cy="584775"/>
          </a:xfrm>
          <a:prstGeom prst="rect">
            <a:avLst/>
          </a:prstGeom>
          <a:noFill/>
        </p:spPr>
        <p:txBody>
          <a:bodyPr wrap="square" rtlCol="0">
            <a:spAutoFit/>
          </a:bodyPr>
          <a:lstStyle/>
          <a:p>
            <a:r>
              <a:rPr lang="es-ES" sz="3200" b="1" dirty="0">
                <a:solidFill>
                  <a:srgbClr val="C00000"/>
                </a:solidFill>
              </a:rPr>
              <a:t>SON</a:t>
            </a:r>
          </a:p>
        </p:txBody>
      </p:sp>
      <p:cxnSp>
        <p:nvCxnSpPr>
          <p:cNvPr id="6" name="Conector recto 5">
            <a:extLst>
              <a:ext uri="{FF2B5EF4-FFF2-40B4-BE49-F238E27FC236}">
                <a16:creationId xmlns:a16="http://schemas.microsoft.com/office/drawing/2014/main" id="{B1ECE914-238F-4A28-BAE6-3023020C5FFB}"/>
              </a:ext>
            </a:extLst>
          </p:cNvPr>
          <p:cNvCxnSpPr/>
          <p:nvPr/>
        </p:nvCxnSpPr>
        <p:spPr>
          <a:xfrm flipH="1">
            <a:off x="3114532" y="4418988"/>
            <a:ext cx="513416" cy="630039"/>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99690A9B-CEB8-4C26-923B-BFA698E276AE}"/>
              </a:ext>
            </a:extLst>
          </p:cNvPr>
          <p:cNvCxnSpPr>
            <a:cxnSpLocks/>
          </p:cNvCxnSpPr>
          <p:nvPr/>
        </p:nvCxnSpPr>
        <p:spPr>
          <a:xfrm>
            <a:off x="3236773" y="4381496"/>
            <a:ext cx="268934" cy="682386"/>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6756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C2D2321E-171E-40CD-8096-852195844931}"/>
              </a:ext>
            </a:extLst>
          </p:cNvPr>
          <p:cNvSpPr/>
          <p:nvPr/>
        </p:nvSpPr>
        <p:spPr>
          <a:xfrm>
            <a:off x="2629440" y="1211473"/>
            <a:ext cx="3999935" cy="3599611"/>
          </a:xfrm>
          <a:prstGeom prst="rect">
            <a:avLst/>
          </a:prstGeom>
        </p:spPr>
        <p:txBody>
          <a:bodyPr vert="horz" lIns="91440" tIns="45720" rIns="91440" bIns="45720" rtlCol="0">
            <a:normAutofit/>
          </a:bodyPr>
          <a:lstStyle/>
          <a:p>
            <a:pPr marL="342900" indent="-285750" defTabSz="914400">
              <a:lnSpc>
                <a:spcPct val="90000"/>
              </a:lnSpc>
              <a:spcBef>
                <a:spcPts val="600"/>
              </a:spcBef>
              <a:spcAft>
                <a:spcPts val="600"/>
              </a:spcAft>
              <a:buClr>
                <a:srgbClr val="008080"/>
              </a:buClr>
              <a:buSzPct val="120000"/>
              <a:buFont typeface="Wingdings" panose="05000000000000000000" pitchFamily="2" charset="2"/>
              <a:buChar char="v"/>
            </a:pPr>
            <a:r>
              <a:rPr lang="es-ES" sz="1400" dirty="0">
                <a:solidFill>
                  <a:schemeClr val="tx1">
                    <a:lumMod val="50000"/>
                    <a:lumOff val="50000"/>
                  </a:schemeClr>
                </a:solidFill>
              </a:rPr>
              <a:t>Medicamento biológico muy similar al “original/referencia”. </a:t>
            </a:r>
          </a:p>
          <a:p>
            <a:pPr marL="342900" indent="-285750" defTabSz="914400">
              <a:lnSpc>
                <a:spcPct val="90000"/>
              </a:lnSpc>
              <a:spcBef>
                <a:spcPts val="600"/>
              </a:spcBef>
              <a:spcAft>
                <a:spcPts val="600"/>
              </a:spcAft>
              <a:buClr>
                <a:srgbClr val="008080"/>
              </a:buClr>
              <a:buSzPct val="120000"/>
              <a:buFont typeface="Wingdings" panose="05000000000000000000" pitchFamily="2" charset="2"/>
              <a:buChar char="v"/>
            </a:pPr>
            <a:r>
              <a:rPr lang="es-ES" sz="1400" dirty="0">
                <a:solidFill>
                  <a:schemeClr val="tx1">
                    <a:lumMod val="50000"/>
                    <a:lumOff val="50000"/>
                  </a:schemeClr>
                </a:solidFill>
              </a:rPr>
              <a:t>Sin diferencias clínicamente significativas</a:t>
            </a:r>
            <a:r>
              <a:rPr lang="en-US" sz="1400" dirty="0">
                <a:solidFill>
                  <a:schemeClr val="tx1">
                    <a:lumMod val="50000"/>
                    <a:lumOff val="50000"/>
                  </a:schemeClr>
                </a:solidFill>
              </a:rPr>
              <a:t>. </a:t>
            </a:r>
          </a:p>
          <a:p>
            <a:pPr marL="342900" indent="-285750" defTabSz="914400">
              <a:lnSpc>
                <a:spcPct val="90000"/>
              </a:lnSpc>
              <a:spcBef>
                <a:spcPts val="600"/>
              </a:spcBef>
              <a:spcAft>
                <a:spcPts val="600"/>
              </a:spcAft>
              <a:buClr>
                <a:srgbClr val="008080"/>
              </a:buClr>
              <a:buSzPct val="120000"/>
              <a:buFont typeface="Wingdings" panose="05000000000000000000" pitchFamily="2" charset="2"/>
              <a:buChar char="v"/>
            </a:pPr>
            <a:r>
              <a:rPr lang="en-US" sz="1400" dirty="0" err="1">
                <a:solidFill>
                  <a:schemeClr val="tx1">
                    <a:lumMod val="50000"/>
                    <a:lumOff val="50000"/>
                  </a:schemeClr>
                </a:solidFill>
              </a:rPr>
              <a:t>Autorizado</a:t>
            </a:r>
            <a:r>
              <a:rPr lang="en-US" sz="1400" dirty="0">
                <a:solidFill>
                  <a:schemeClr val="tx1">
                    <a:lumMod val="50000"/>
                    <a:lumOff val="50000"/>
                  </a:schemeClr>
                </a:solidFill>
              </a:rPr>
              <a:t> </a:t>
            </a:r>
            <a:r>
              <a:rPr lang="en-US" sz="1400" dirty="0" err="1">
                <a:solidFill>
                  <a:schemeClr val="tx1">
                    <a:lumMod val="50000"/>
                    <a:lumOff val="50000"/>
                  </a:schemeClr>
                </a:solidFill>
              </a:rPr>
              <a:t>tras</a:t>
            </a:r>
            <a:r>
              <a:rPr lang="en-US" sz="1400" dirty="0">
                <a:solidFill>
                  <a:schemeClr val="tx1">
                    <a:lumMod val="50000"/>
                    <a:lumOff val="50000"/>
                  </a:schemeClr>
                </a:solidFill>
              </a:rPr>
              <a:t> </a:t>
            </a:r>
            <a:r>
              <a:rPr lang="en-US" sz="1400" dirty="0" err="1">
                <a:solidFill>
                  <a:schemeClr val="tx1">
                    <a:lumMod val="50000"/>
                    <a:lumOff val="50000"/>
                  </a:schemeClr>
                </a:solidFill>
              </a:rPr>
              <a:t>finalizar</a:t>
            </a:r>
            <a:r>
              <a:rPr lang="en-US" sz="1400" dirty="0">
                <a:solidFill>
                  <a:schemeClr val="tx1">
                    <a:lumMod val="50000"/>
                    <a:lumOff val="50000"/>
                  </a:schemeClr>
                </a:solidFill>
              </a:rPr>
              <a:t> </a:t>
            </a:r>
            <a:r>
              <a:rPr lang="en-US" sz="1400" dirty="0" err="1">
                <a:solidFill>
                  <a:schemeClr val="tx1">
                    <a:lumMod val="50000"/>
                    <a:lumOff val="50000"/>
                  </a:schemeClr>
                </a:solidFill>
              </a:rPr>
              <a:t>período</a:t>
            </a:r>
            <a:r>
              <a:rPr lang="en-US" sz="1400" dirty="0">
                <a:solidFill>
                  <a:schemeClr val="tx1">
                    <a:lumMod val="50000"/>
                    <a:lumOff val="50000"/>
                  </a:schemeClr>
                </a:solidFill>
              </a:rPr>
              <a:t> de </a:t>
            </a:r>
            <a:r>
              <a:rPr lang="en-US" sz="1400" dirty="0" err="1">
                <a:solidFill>
                  <a:schemeClr val="tx1">
                    <a:lumMod val="50000"/>
                    <a:lumOff val="50000"/>
                  </a:schemeClr>
                </a:solidFill>
              </a:rPr>
              <a:t>protección</a:t>
            </a:r>
            <a:r>
              <a:rPr lang="en-US" sz="1400" dirty="0">
                <a:solidFill>
                  <a:schemeClr val="tx1">
                    <a:lumMod val="50000"/>
                    <a:lumOff val="50000"/>
                  </a:schemeClr>
                </a:solidFill>
              </a:rPr>
              <a:t> (</a:t>
            </a:r>
            <a:r>
              <a:rPr lang="en-US" sz="1400" dirty="0" err="1">
                <a:solidFill>
                  <a:schemeClr val="tx1">
                    <a:lumMod val="50000"/>
                    <a:lumOff val="50000"/>
                  </a:schemeClr>
                </a:solidFill>
              </a:rPr>
              <a:t>patente</a:t>
            </a:r>
            <a:r>
              <a:rPr lang="en-US" sz="1400" dirty="0">
                <a:solidFill>
                  <a:schemeClr val="tx1">
                    <a:lumMod val="50000"/>
                    <a:lumOff val="50000"/>
                  </a:schemeClr>
                </a:solidFill>
              </a:rPr>
              <a:t>: 10 </a:t>
            </a:r>
            <a:r>
              <a:rPr lang="en-US" sz="1400" dirty="0" err="1">
                <a:solidFill>
                  <a:schemeClr val="tx1">
                    <a:lumMod val="50000"/>
                    <a:lumOff val="50000"/>
                  </a:schemeClr>
                </a:solidFill>
              </a:rPr>
              <a:t>años</a:t>
            </a:r>
            <a:r>
              <a:rPr lang="en-US" sz="1400" dirty="0">
                <a:solidFill>
                  <a:schemeClr val="tx1">
                    <a:lumMod val="50000"/>
                    <a:lumOff val="50000"/>
                  </a:schemeClr>
                </a:solidFill>
              </a:rPr>
              <a:t>).</a:t>
            </a:r>
          </a:p>
          <a:p>
            <a:pPr marL="342900" indent="-285750" defTabSz="914400">
              <a:lnSpc>
                <a:spcPct val="90000"/>
              </a:lnSpc>
              <a:spcBef>
                <a:spcPts val="600"/>
              </a:spcBef>
              <a:spcAft>
                <a:spcPts val="600"/>
              </a:spcAft>
              <a:buClr>
                <a:srgbClr val="008080"/>
              </a:buClr>
              <a:buSzPct val="120000"/>
              <a:buFont typeface="Wingdings" panose="05000000000000000000" pitchFamily="2" charset="2"/>
              <a:buChar char="v"/>
            </a:pPr>
            <a:r>
              <a:rPr lang="en-US" sz="1400" dirty="0" err="1">
                <a:solidFill>
                  <a:schemeClr val="tx1">
                    <a:lumMod val="50000"/>
                    <a:lumOff val="50000"/>
                  </a:schemeClr>
                </a:solidFill>
              </a:rPr>
              <a:t>Demostración</a:t>
            </a:r>
            <a:r>
              <a:rPr lang="en-US" sz="1400" dirty="0">
                <a:solidFill>
                  <a:schemeClr val="tx1">
                    <a:lumMod val="50000"/>
                    <a:lumOff val="50000"/>
                  </a:schemeClr>
                </a:solidFill>
              </a:rPr>
              <a:t> de </a:t>
            </a:r>
            <a:r>
              <a:rPr lang="en-US" sz="1400" b="1" dirty="0">
                <a:solidFill>
                  <a:srgbClr val="008080"/>
                </a:solidFill>
              </a:rPr>
              <a:t>BIOSIMILITUD</a:t>
            </a:r>
            <a:r>
              <a:rPr lang="en-US" sz="1400" dirty="0">
                <a:solidFill>
                  <a:schemeClr val="tx1">
                    <a:lumMod val="50000"/>
                    <a:lumOff val="50000"/>
                  </a:schemeClr>
                </a:solidFill>
              </a:rPr>
              <a:t> (</a:t>
            </a:r>
            <a:r>
              <a:rPr lang="en-US" sz="1400" dirty="0" err="1">
                <a:solidFill>
                  <a:schemeClr val="tx1">
                    <a:lumMod val="50000"/>
                    <a:lumOff val="50000"/>
                  </a:schemeClr>
                </a:solidFill>
              </a:rPr>
              <a:t>equivalencia</a:t>
            </a:r>
            <a:r>
              <a:rPr lang="en-US" sz="1400" dirty="0">
                <a:solidFill>
                  <a:schemeClr val="tx1">
                    <a:lumMod val="50000"/>
                    <a:lumOff val="50000"/>
                  </a:schemeClr>
                </a:solidFill>
              </a:rPr>
              <a:t> </a:t>
            </a:r>
            <a:r>
              <a:rPr lang="en-US" sz="1400" dirty="0" err="1">
                <a:solidFill>
                  <a:schemeClr val="tx1">
                    <a:lumMod val="50000"/>
                    <a:lumOff val="50000"/>
                  </a:schemeClr>
                </a:solidFill>
              </a:rPr>
              <a:t>en</a:t>
            </a:r>
            <a:r>
              <a:rPr lang="en-US" sz="1400" dirty="0">
                <a:solidFill>
                  <a:schemeClr val="tx1">
                    <a:lumMod val="50000"/>
                    <a:lumOff val="50000"/>
                  </a:schemeClr>
                </a:solidFill>
              </a:rPr>
              <a:t>: </a:t>
            </a:r>
          </a:p>
          <a:p>
            <a:pPr marL="1703388" lvl="1" indent="-285750" defTabSz="914400">
              <a:lnSpc>
                <a:spcPct val="90000"/>
              </a:lnSpc>
              <a:spcBef>
                <a:spcPts val="600"/>
              </a:spcBef>
              <a:spcAft>
                <a:spcPts val="600"/>
              </a:spcAft>
              <a:buClr>
                <a:srgbClr val="008080"/>
              </a:buClr>
              <a:buSzPct val="120000"/>
              <a:buFont typeface="Wingdings" panose="05000000000000000000" pitchFamily="2" charset="2"/>
              <a:buChar char="v"/>
            </a:pPr>
            <a:r>
              <a:rPr lang="en-US" sz="1400" dirty="0">
                <a:solidFill>
                  <a:schemeClr val="tx1">
                    <a:lumMod val="50000"/>
                    <a:lumOff val="50000"/>
                  </a:schemeClr>
                </a:solidFill>
              </a:rPr>
              <a:t> </a:t>
            </a:r>
            <a:r>
              <a:rPr lang="en-US" sz="1400" dirty="0">
                <a:solidFill>
                  <a:srgbClr val="008080"/>
                </a:solidFill>
              </a:rPr>
              <a:t>Calidad</a:t>
            </a:r>
            <a:r>
              <a:rPr lang="en-US" sz="1400" dirty="0">
                <a:solidFill>
                  <a:schemeClr val="tx1">
                    <a:lumMod val="50000"/>
                    <a:lumOff val="50000"/>
                  </a:schemeClr>
                </a:solidFill>
              </a:rPr>
              <a:t>: </a:t>
            </a:r>
            <a:r>
              <a:rPr lang="en-US" sz="1400" dirty="0" err="1">
                <a:solidFill>
                  <a:schemeClr val="tx1">
                    <a:lumMod val="50000"/>
                    <a:lumOff val="50000"/>
                  </a:schemeClr>
                </a:solidFill>
              </a:rPr>
              <a:t>Rigurosos</a:t>
            </a:r>
            <a:r>
              <a:rPr lang="en-US" sz="1400" dirty="0">
                <a:solidFill>
                  <a:schemeClr val="tx1">
                    <a:lumMod val="50000"/>
                    <a:lumOff val="50000"/>
                  </a:schemeClr>
                </a:solidFill>
              </a:rPr>
              <a:t> </a:t>
            </a:r>
            <a:r>
              <a:rPr lang="en-US" sz="1400" dirty="0" err="1">
                <a:solidFill>
                  <a:schemeClr val="tx1">
                    <a:lumMod val="50000"/>
                    <a:lumOff val="50000"/>
                  </a:schemeClr>
                </a:solidFill>
              </a:rPr>
              <a:t>controles</a:t>
            </a:r>
            <a:endParaRPr lang="en-US" sz="1400" dirty="0">
              <a:solidFill>
                <a:schemeClr val="tx1">
                  <a:lumMod val="50000"/>
                  <a:lumOff val="50000"/>
                </a:schemeClr>
              </a:solidFill>
            </a:endParaRPr>
          </a:p>
          <a:p>
            <a:pPr marL="1703388" lvl="1" indent="-285750" defTabSz="914400">
              <a:lnSpc>
                <a:spcPct val="90000"/>
              </a:lnSpc>
              <a:spcBef>
                <a:spcPts val="600"/>
              </a:spcBef>
              <a:spcAft>
                <a:spcPts val="600"/>
              </a:spcAft>
              <a:buClr>
                <a:srgbClr val="008080"/>
              </a:buClr>
              <a:buSzPct val="120000"/>
              <a:buFont typeface="Wingdings" panose="05000000000000000000" pitchFamily="2" charset="2"/>
              <a:buChar char="v"/>
            </a:pPr>
            <a:r>
              <a:rPr lang="en-US" sz="1400" dirty="0" err="1">
                <a:solidFill>
                  <a:srgbClr val="008080"/>
                </a:solidFill>
              </a:rPr>
              <a:t>Seguridad</a:t>
            </a:r>
            <a:r>
              <a:rPr lang="en-US" sz="1400" dirty="0">
                <a:solidFill>
                  <a:schemeClr val="tx1">
                    <a:lumMod val="50000"/>
                    <a:lumOff val="50000"/>
                  </a:schemeClr>
                </a:solidFill>
              </a:rPr>
              <a:t>: </a:t>
            </a:r>
            <a:r>
              <a:rPr lang="en-US" sz="1400" dirty="0" err="1">
                <a:solidFill>
                  <a:schemeClr val="tx1">
                    <a:lumMod val="50000"/>
                    <a:lumOff val="50000"/>
                  </a:schemeClr>
                </a:solidFill>
              </a:rPr>
              <a:t>Mismo</a:t>
            </a:r>
            <a:r>
              <a:rPr lang="en-US" sz="1400" dirty="0">
                <a:solidFill>
                  <a:schemeClr val="tx1">
                    <a:lumMod val="50000"/>
                    <a:lumOff val="50000"/>
                  </a:schemeClr>
                </a:solidFill>
              </a:rPr>
              <a:t> </a:t>
            </a:r>
            <a:r>
              <a:rPr lang="en-US" sz="1400" dirty="0" err="1">
                <a:solidFill>
                  <a:schemeClr val="tx1">
                    <a:lumMod val="50000"/>
                    <a:lumOff val="50000"/>
                  </a:schemeClr>
                </a:solidFill>
              </a:rPr>
              <a:t>perfil</a:t>
            </a:r>
            <a:r>
              <a:rPr lang="en-US" sz="1400" dirty="0">
                <a:solidFill>
                  <a:schemeClr val="tx1">
                    <a:lumMod val="50000"/>
                    <a:lumOff val="50000"/>
                  </a:schemeClr>
                </a:solidFill>
              </a:rPr>
              <a:t> de EA</a:t>
            </a:r>
          </a:p>
          <a:p>
            <a:pPr marL="1703388" lvl="1" indent="-285750" defTabSz="914400">
              <a:lnSpc>
                <a:spcPct val="90000"/>
              </a:lnSpc>
              <a:spcBef>
                <a:spcPts val="600"/>
              </a:spcBef>
              <a:spcAft>
                <a:spcPts val="600"/>
              </a:spcAft>
              <a:buClr>
                <a:srgbClr val="008080"/>
              </a:buClr>
              <a:buSzPct val="120000"/>
              <a:buFont typeface="Wingdings" panose="05000000000000000000" pitchFamily="2" charset="2"/>
              <a:buChar char="v"/>
            </a:pPr>
            <a:r>
              <a:rPr lang="en-US" sz="1400" dirty="0" err="1">
                <a:solidFill>
                  <a:srgbClr val="008080"/>
                </a:solidFill>
              </a:rPr>
              <a:t>Eficacia</a:t>
            </a:r>
            <a:r>
              <a:rPr lang="en-US" sz="1400" dirty="0">
                <a:solidFill>
                  <a:schemeClr val="tx1">
                    <a:lumMod val="50000"/>
                    <a:lumOff val="50000"/>
                  </a:schemeClr>
                </a:solidFill>
              </a:rPr>
              <a:t>:  </a:t>
            </a:r>
            <a:r>
              <a:rPr lang="en-US" sz="1400" dirty="0" err="1">
                <a:solidFill>
                  <a:schemeClr val="tx1">
                    <a:lumMod val="50000"/>
                    <a:lumOff val="50000"/>
                  </a:schemeClr>
                </a:solidFill>
              </a:rPr>
              <a:t>Mismos</a:t>
            </a:r>
            <a:r>
              <a:rPr lang="en-US" sz="1400" dirty="0">
                <a:solidFill>
                  <a:schemeClr val="tx1">
                    <a:lumMod val="50000"/>
                    <a:lumOff val="50000"/>
                  </a:schemeClr>
                </a:solidFill>
              </a:rPr>
              <a:t> </a:t>
            </a:r>
            <a:r>
              <a:rPr lang="en-US" sz="1400" dirty="0" err="1">
                <a:solidFill>
                  <a:schemeClr val="tx1">
                    <a:lumMod val="50000"/>
                    <a:lumOff val="50000"/>
                  </a:schemeClr>
                </a:solidFill>
              </a:rPr>
              <a:t>beneficios</a:t>
            </a:r>
            <a:r>
              <a:rPr lang="en-US" sz="1400" dirty="0">
                <a:solidFill>
                  <a:schemeClr val="tx1">
                    <a:lumMod val="50000"/>
                    <a:lumOff val="50000"/>
                  </a:schemeClr>
                </a:solidFill>
              </a:rPr>
              <a:t> </a:t>
            </a:r>
            <a:r>
              <a:rPr lang="en-US" sz="1400" dirty="0" err="1">
                <a:solidFill>
                  <a:schemeClr val="tx1">
                    <a:lumMod val="50000"/>
                    <a:lumOff val="50000"/>
                  </a:schemeClr>
                </a:solidFill>
              </a:rPr>
              <a:t>en</a:t>
            </a:r>
            <a:r>
              <a:rPr lang="en-US" sz="1400" dirty="0">
                <a:solidFill>
                  <a:schemeClr val="tx1">
                    <a:lumMod val="50000"/>
                    <a:lumOff val="50000"/>
                  </a:schemeClr>
                </a:solidFill>
              </a:rPr>
              <a:t> </a:t>
            </a:r>
            <a:r>
              <a:rPr lang="en-US" sz="1400" dirty="0" err="1">
                <a:solidFill>
                  <a:schemeClr val="tx1">
                    <a:lumMod val="50000"/>
                    <a:lumOff val="50000"/>
                  </a:schemeClr>
                </a:solidFill>
              </a:rPr>
              <a:t>salud</a:t>
            </a:r>
            <a:endParaRPr lang="en-US" sz="1400" dirty="0">
              <a:solidFill>
                <a:schemeClr val="tx1">
                  <a:lumMod val="50000"/>
                  <a:lumOff val="50000"/>
                </a:schemeClr>
              </a:solidFill>
            </a:endParaRPr>
          </a:p>
        </p:txBody>
      </p:sp>
      <p:sp>
        <p:nvSpPr>
          <p:cNvPr id="2" name="Marcador de número de diapositiva 1">
            <a:extLst>
              <a:ext uri="{FF2B5EF4-FFF2-40B4-BE49-F238E27FC236}">
                <a16:creationId xmlns:a16="http://schemas.microsoft.com/office/drawing/2014/main" id="{9948B6E9-F29E-4E70-B682-D31ACF63D104}"/>
              </a:ext>
            </a:extLst>
          </p:cNvPr>
          <p:cNvSpPr>
            <a:spLocks noGrp="1"/>
          </p:cNvSpPr>
          <p:nvPr>
            <p:ph type="sldNum" sz="quarter" idx="12"/>
          </p:nvPr>
        </p:nvSpPr>
        <p:spPr>
          <a:xfrm>
            <a:off x="5718963" y="4767262"/>
            <a:ext cx="667551" cy="273844"/>
          </a:xfrm>
        </p:spPr>
        <p:txBody>
          <a:bodyPr vert="horz" lIns="91440" tIns="45720" rIns="91440" bIns="45720" rtlCol="0" anchor="ctr">
            <a:normAutofit/>
          </a:bodyPr>
          <a:lstStyle/>
          <a:p>
            <a:pPr defTabSz="914400">
              <a:lnSpc>
                <a:spcPct val="90000"/>
              </a:lnSpc>
              <a:spcAft>
                <a:spcPts val="600"/>
              </a:spcAft>
              <a:defRPr/>
            </a:pPr>
            <a:fld id="{C490B691-52BE-9A49-9E02-BBC8CE4116D2}" type="slidenum">
              <a:rPr lang="en-US" sz="1200">
                <a:solidFill>
                  <a:prstClr val="black">
                    <a:tint val="75000"/>
                  </a:prstClr>
                </a:solidFill>
                <a:latin typeface="Calibri" panose="020F0502020204030204"/>
              </a:rPr>
              <a:pPr defTabSz="914400">
                <a:lnSpc>
                  <a:spcPct val="90000"/>
                </a:lnSpc>
                <a:spcAft>
                  <a:spcPts val="600"/>
                </a:spcAft>
                <a:defRPr/>
              </a:pPr>
              <a:t>3</a:t>
            </a:fld>
            <a:endParaRPr lang="en-US" sz="1200">
              <a:solidFill>
                <a:prstClr val="black">
                  <a:tint val="75000"/>
                </a:prstClr>
              </a:solidFill>
              <a:latin typeface="Calibri" panose="020F0502020204030204"/>
            </a:endParaRPr>
          </a:p>
        </p:txBody>
      </p:sp>
      <p:sp>
        <p:nvSpPr>
          <p:cNvPr id="8" name="CuadroTexto 7">
            <a:extLst>
              <a:ext uri="{FF2B5EF4-FFF2-40B4-BE49-F238E27FC236}">
                <a16:creationId xmlns:a16="http://schemas.microsoft.com/office/drawing/2014/main" id="{EE712679-30B7-4D38-BBE5-BDD416A8EC67}"/>
              </a:ext>
            </a:extLst>
          </p:cNvPr>
          <p:cNvSpPr txBox="1"/>
          <p:nvPr/>
        </p:nvSpPr>
        <p:spPr>
          <a:xfrm>
            <a:off x="679862" y="4553554"/>
            <a:ext cx="5498275" cy="523220"/>
          </a:xfrm>
          <a:prstGeom prst="rect">
            <a:avLst/>
          </a:prstGeom>
          <a:solidFill>
            <a:srgbClr val="E8E438"/>
          </a:solidFill>
        </p:spPr>
        <p:txBody>
          <a:bodyPr wrap="square" rtlCol="0">
            <a:spAutoFit/>
          </a:bodyPr>
          <a:lstStyle/>
          <a:p>
            <a:r>
              <a:rPr lang="es-ES" sz="1400" dirty="0">
                <a:solidFill>
                  <a:srgbClr val="333399"/>
                </a:solidFill>
              </a:rPr>
              <a:t>Un </a:t>
            </a:r>
            <a:r>
              <a:rPr lang="es-ES" sz="1400" b="1" dirty="0">
                <a:solidFill>
                  <a:srgbClr val="333399"/>
                </a:solidFill>
              </a:rPr>
              <a:t>medicamento biosimilar </a:t>
            </a:r>
            <a:r>
              <a:rPr lang="es-ES" sz="1400" dirty="0">
                <a:solidFill>
                  <a:srgbClr val="333399"/>
                </a:solidFill>
              </a:rPr>
              <a:t>es un medicamento </a:t>
            </a:r>
            <a:r>
              <a:rPr lang="es-ES" sz="1400" b="1" dirty="0">
                <a:solidFill>
                  <a:srgbClr val="0070C0"/>
                </a:solidFill>
              </a:rPr>
              <a:t>biológico</a:t>
            </a:r>
            <a:r>
              <a:rPr lang="es-ES" sz="1400" dirty="0">
                <a:solidFill>
                  <a:srgbClr val="333399"/>
                </a:solidFill>
              </a:rPr>
              <a:t> desarrollado con la intención de ser </a:t>
            </a:r>
            <a:r>
              <a:rPr lang="es-ES" sz="1400" b="1" dirty="0">
                <a:solidFill>
                  <a:srgbClr val="0070C0"/>
                </a:solidFill>
              </a:rPr>
              <a:t>similar</a:t>
            </a:r>
            <a:r>
              <a:rPr lang="es-ES" sz="1400" dirty="0">
                <a:solidFill>
                  <a:srgbClr val="333399"/>
                </a:solidFill>
              </a:rPr>
              <a:t> al de </a:t>
            </a:r>
            <a:r>
              <a:rPr lang="es-ES" sz="1400" b="1" dirty="0">
                <a:solidFill>
                  <a:srgbClr val="0070C0"/>
                </a:solidFill>
              </a:rPr>
              <a:t>referencia u original.</a:t>
            </a:r>
            <a:endParaRPr lang="es-ES" sz="1400" dirty="0">
              <a:solidFill>
                <a:srgbClr val="333399"/>
              </a:solidFill>
            </a:endParaRPr>
          </a:p>
        </p:txBody>
      </p:sp>
      <p:sp>
        <p:nvSpPr>
          <p:cNvPr id="7" name="Rectángulo 6">
            <a:extLst>
              <a:ext uri="{FF2B5EF4-FFF2-40B4-BE49-F238E27FC236}">
                <a16:creationId xmlns:a16="http://schemas.microsoft.com/office/drawing/2014/main" id="{EA15B8FC-D4B4-456A-AD2E-B0D5FC225D13}"/>
              </a:ext>
            </a:extLst>
          </p:cNvPr>
          <p:cNvSpPr/>
          <p:nvPr/>
        </p:nvSpPr>
        <p:spPr>
          <a:xfrm>
            <a:off x="838529" y="92221"/>
            <a:ext cx="5180942" cy="646331"/>
          </a:xfrm>
          <a:prstGeom prst="rect">
            <a:avLst/>
          </a:prstGeom>
          <a:gradFill>
            <a:gsLst>
              <a:gs pos="0">
                <a:schemeClr val="accent1">
                  <a:lumMod val="5000"/>
                  <a:lumOff val="95000"/>
                </a:schemeClr>
              </a:gs>
              <a:gs pos="74000">
                <a:schemeClr val="accent1">
                  <a:lumMod val="45000"/>
                  <a:lumOff val="55000"/>
                  <a:alpha val="76000"/>
                </a:schemeClr>
              </a:gs>
              <a:gs pos="83000">
                <a:schemeClr val="accent1">
                  <a:lumMod val="45000"/>
                  <a:lumOff val="55000"/>
                  <a:alpha val="63000"/>
                </a:schemeClr>
              </a:gs>
              <a:gs pos="100000">
                <a:schemeClr val="accent1">
                  <a:lumMod val="30000"/>
                  <a:lumOff val="70000"/>
                  <a:alpha val="50000"/>
                </a:schemeClr>
              </a:gs>
            </a:gsLst>
            <a:lin ang="5400000" scaled="1"/>
          </a:gradFill>
          <a:effectLst/>
          <a:scene3d>
            <a:camera prst="orthographicFront"/>
            <a:lightRig rig="threePt" dir="t"/>
          </a:scene3d>
          <a:sp3d extrusionH="6350" contourW="57150">
            <a:bevelT w="114300" h="139700" prst="artDeco"/>
            <a:bevelB w="114300" prst="artDeco"/>
          </a:sp3d>
        </p:spPr>
        <p:txBody>
          <a:bodyPr wrap="square">
            <a:spAutoFit/>
          </a:bodyPr>
          <a:lstStyle/>
          <a:p>
            <a:pPr algn="ctr">
              <a:defRPr/>
            </a:pPr>
            <a:r>
              <a:rPr lang="es-ES" sz="3600" b="1" dirty="0">
                <a:ln w="9525">
                  <a:solidFill>
                    <a:schemeClr val="bg1"/>
                  </a:solidFill>
                  <a:prstDash val="solid"/>
                </a:ln>
                <a:solidFill>
                  <a:schemeClr val="accent6">
                    <a:lumMod val="60000"/>
                    <a:lumOff val="40000"/>
                  </a:schemeClr>
                </a:solidFill>
                <a:effectLst>
                  <a:outerShdw blurRad="12700" dist="38100" dir="2700000" algn="tl" rotWithShape="0">
                    <a:schemeClr val="bg1">
                      <a:lumMod val="50000"/>
                    </a:schemeClr>
                  </a:outerShdw>
                </a:effectLst>
                <a:cs typeface="Arial" panose="020B0604020202020204" pitchFamily="34" charset="0"/>
              </a:rPr>
              <a:t>Biosimilar</a:t>
            </a:r>
          </a:p>
        </p:txBody>
      </p:sp>
      <p:pic>
        <p:nvPicPr>
          <p:cNvPr id="9" name="Imagen 8">
            <a:extLst>
              <a:ext uri="{FF2B5EF4-FFF2-40B4-BE49-F238E27FC236}">
                <a16:creationId xmlns:a16="http://schemas.microsoft.com/office/drawing/2014/main" id="{2F233A81-041D-4218-B8CE-2EF69544B076}"/>
              </a:ext>
            </a:extLst>
          </p:cNvPr>
          <p:cNvPicPr>
            <a:picLocks noChangeAspect="1"/>
          </p:cNvPicPr>
          <p:nvPr/>
        </p:nvPicPr>
        <p:blipFill>
          <a:blip r:embed="rId3"/>
          <a:stretch>
            <a:fillRect/>
          </a:stretch>
        </p:blipFill>
        <p:spPr>
          <a:xfrm>
            <a:off x="35847" y="926519"/>
            <a:ext cx="1020484" cy="922713"/>
          </a:xfrm>
          <a:prstGeom prst="rect">
            <a:avLst/>
          </a:prstGeom>
        </p:spPr>
      </p:pic>
      <p:pic>
        <p:nvPicPr>
          <p:cNvPr id="11" name="Imagen 10">
            <a:extLst>
              <a:ext uri="{FF2B5EF4-FFF2-40B4-BE49-F238E27FC236}">
                <a16:creationId xmlns:a16="http://schemas.microsoft.com/office/drawing/2014/main" id="{819170A4-5ACB-4A49-AFB2-82A726543E4B}"/>
              </a:ext>
            </a:extLst>
          </p:cNvPr>
          <p:cNvPicPr>
            <a:picLocks noChangeAspect="1"/>
          </p:cNvPicPr>
          <p:nvPr/>
        </p:nvPicPr>
        <p:blipFill>
          <a:blip r:embed="rId3"/>
          <a:stretch>
            <a:fillRect/>
          </a:stretch>
        </p:blipFill>
        <p:spPr>
          <a:xfrm>
            <a:off x="1135898" y="926518"/>
            <a:ext cx="1020484" cy="922713"/>
          </a:xfrm>
          <a:prstGeom prst="rect">
            <a:avLst/>
          </a:prstGeom>
        </p:spPr>
      </p:pic>
      <p:sp>
        <p:nvSpPr>
          <p:cNvPr id="5" name="CuadroTexto 4">
            <a:extLst>
              <a:ext uri="{FF2B5EF4-FFF2-40B4-BE49-F238E27FC236}">
                <a16:creationId xmlns:a16="http://schemas.microsoft.com/office/drawing/2014/main" id="{61E79F05-FCD6-4BCE-8AD6-412304A0E294}"/>
              </a:ext>
            </a:extLst>
          </p:cNvPr>
          <p:cNvSpPr txBox="1"/>
          <p:nvPr/>
        </p:nvSpPr>
        <p:spPr>
          <a:xfrm>
            <a:off x="124844" y="1832606"/>
            <a:ext cx="748760" cy="276999"/>
          </a:xfrm>
          <a:prstGeom prst="rect">
            <a:avLst/>
          </a:prstGeom>
          <a:solidFill>
            <a:srgbClr val="008080"/>
          </a:solidFill>
        </p:spPr>
        <p:txBody>
          <a:bodyPr wrap="square" rtlCol="0">
            <a:spAutoFit/>
          </a:bodyPr>
          <a:lstStyle/>
          <a:p>
            <a:r>
              <a:rPr lang="es-ES" sz="1200" b="1" dirty="0">
                <a:solidFill>
                  <a:schemeClr val="bg1"/>
                </a:solidFill>
              </a:rPr>
              <a:t>Original</a:t>
            </a:r>
          </a:p>
        </p:txBody>
      </p:sp>
      <p:sp>
        <p:nvSpPr>
          <p:cNvPr id="12" name="CuadroTexto 11">
            <a:extLst>
              <a:ext uri="{FF2B5EF4-FFF2-40B4-BE49-F238E27FC236}">
                <a16:creationId xmlns:a16="http://schemas.microsoft.com/office/drawing/2014/main" id="{8DD895CE-67E5-4788-AB45-CBAD1F3528BD}"/>
              </a:ext>
            </a:extLst>
          </p:cNvPr>
          <p:cNvSpPr txBox="1"/>
          <p:nvPr/>
        </p:nvSpPr>
        <p:spPr>
          <a:xfrm>
            <a:off x="1135898" y="1845426"/>
            <a:ext cx="845077" cy="276999"/>
          </a:xfrm>
          <a:prstGeom prst="rect">
            <a:avLst/>
          </a:prstGeom>
          <a:solidFill>
            <a:srgbClr val="008080"/>
          </a:solidFill>
        </p:spPr>
        <p:txBody>
          <a:bodyPr wrap="square" rtlCol="0">
            <a:spAutoFit/>
          </a:bodyPr>
          <a:lstStyle/>
          <a:p>
            <a:r>
              <a:rPr lang="es-ES" sz="1200" b="1" dirty="0">
                <a:solidFill>
                  <a:schemeClr val="bg1"/>
                </a:solidFill>
              </a:rPr>
              <a:t>Biosimilar</a:t>
            </a:r>
          </a:p>
        </p:txBody>
      </p:sp>
      <p:pic>
        <p:nvPicPr>
          <p:cNvPr id="14" name="Imagen 13">
            <a:extLst>
              <a:ext uri="{FF2B5EF4-FFF2-40B4-BE49-F238E27FC236}">
                <a16:creationId xmlns:a16="http://schemas.microsoft.com/office/drawing/2014/main" id="{D3856E96-238D-4CC2-BB3E-9AD6F5B6022B}"/>
              </a:ext>
            </a:extLst>
          </p:cNvPr>
          <p:cNvPicPr>
            <a:picLocks noChangeAspect="1"/>
          </p:cNvPicPr>
          <p:nvPr/>
        </p:nvPicPr>
        <p:blipFill>
          <a:blip r:embed="rId4"/>
          <a:stretch>
            <a:fillRect/>
          </a:stretch>
        </p:blipFill>
        <p:spPr>
          <a:xfrm>
            <a:off x="360043" y="2155249"/>
            <a:ext cx="1418882" cy="371475"/>
          </a:xfrm>
          <a:prstGeom prst="rect">
            <a:avLst/>
          </a:prstGeom>
        </p:spPr>
      </p:pic>
      <p:sp>
        <p:nvSpPr>
          <p:cNvPr id="15" name="CuadroTexto 14">
            <a:extLst>
              <a:ext uri="{FF2B5EF4-FFF2-40B4-BE49-F238E27FC236}">
                <a16:creationId xmlns:a16="http://schemas.microsoft.com/office/drawing/2014/main" id="{008C29E5-7BEC-4D00-81B1-12890A2DA3F2}"/>
              </a:ext>
            </a:extLst>
          </p:cNvPr>
          <p:cNvSpPr txBox="1"/>
          <p:nvPr/>
        </p:nvSpPr>
        <p:spPr>
          <a:xfrm>
            <a:off x="228625" y="2484454"/>
            <a:ext cx="1681717" cy="369332"/>
          </a:xfrm>
          <a:prstGeom prst="rect">
            <a:avLst/>
          </a:prstGeom>
          <a:noFill/>
        </p:spPr>
        <p:txBody>
          <a:bodyPr wrap="square" rtlCol="0">
            <a:spAutoFit/>
          </a:bodyPr>
          <a:lstStyle/>
          <a:p>
            <a:pPr algn="ctr"/>
            <a:r>
              <a:rPr lang="es-ES" b="1" dirty="0">
                <a:solidFill>
                  <a:srgbClr val="008080"/>
                </a:solidFill>
              </a:rPr>
              <a:t>Comparabilidad</a:t>
            </a:r>
          </a:p>
        </p:txBody>
      </p:sp>
      <p:sp>
        <p:nvSpPr>
          <p:cNvPr id="16" name="CuadroTexto 15">
            <a:extLst>
              <a:ext uri="{FF2B5EF4-FFF2-40B4-BE49-F238E27FC236}">
                <a16:creationId xmlns:a16="http://schemas.microsoft.com/office/drawing/2014/main" id="{6D6542BB-2B23-4557-ADDB-72FEE26BF19E}"/>
              </a:ext>
            </a:extLst>
          </p:cNvPr>
          <p:cNvSpPr txBox="1"/>
          <p:nvPr/>
        </p:nvSpPr>
        <p:spPr>
          <a:xfrm>
            <a:off x="323450" y="2894355"/>
            <a:ext cx="1681717" cy="923330"/>
          </a:xfrm>
          <a:prstGeom prst="rect">
            <a:avLst/>
          </a:prstGeom>
          <a:noFill/>
        </p:spPr>
        <p:txBody>
          <a:bodyPr wrap="square" rtlCol="0">
            <a:spAutoFit/>
          </a:bodyPr>
          <a:lstStyle/>
          <a:p>
            <a:pPr marL="266700"/>
            <a:r>
              <a:rPr lang="es-ES" dirty="0">
                <a:solidFill>
                  <a:srgbClr val="4D4D4D"/>
                </a:solidFill>
              </a:rPr>
              <a:t>Calidad</a:t>
            </a:r>
          </a:p>
          <a:p>
            <a:pPr marL="266700"/>
            <a:r>
              <a:rPr lang="es-ES" dirty="0">
                <a:solidFill>
                  <a:srgbClr val="4D4D4D"/>
                </a:solidFill>
              </a:rPr>
              <a:t>Eficacia</a:t>
            </a:r>
          </a:p>
          <a:p>
            <a:pPr marL="266700"/>
            <a:r>
              <a:rPr lang="es-ES" dirty="0">
                <a:solidFill>
                  <a:srgbClr val="4D4D4D"/>
                </a:solidFill>
              </a:rPr>
              <a:t>Seguridad</a:t>
            </a:r>
          </a:p>
        </p:txBody>
      </p:sp>
      <p:pic>
        <p:nvPicPr>
          <p:cNvPr id="20" name="Imagen 19">
            <a:extLst>
              <a:ext uri="{FF2B5EF4-FFF2-40B4-BE49-F238E27FC236}">
                <a16:creationId xmlns:a16="http://schemas.microsoft.com/office/drawing/2014/main" id="{EE29EEC6-4121-4EF1-8FD5-96782D945EBD}"/>
              </a:ext>
            </a:extLst>
          </p:cNvPr>
          <p:cNvPicPr>
            <a:picLocks noChangeAspect="1"/>
          </p:cNvPicPr>
          <p:nvPr/>
        </p:nvPicPr>
        <p:blipFill>
          <a:blip r:embed="rId5"/>
          <a:stretch>
            <a:fillRect/>
          </a:stretch>
        </p:blipFill>
        <p:spPr>
          <a:xfrm>
            <a:off x="338562" y="2938179"/>
            <a:ext cx="307376" cy="304106"/>
          </a:xfrm>
          <a:prstGeom prst="rect">
            <a:avLst/>
          </a:prstGeom>
        </p:spPr>
      </p:pic>
      <p:pic>
        <p:nvPicPr>
          <p:cNvPr id="22" name="Imagen 21">
            <a:extLst>
              <a:ext uri="{FF2B5EF4-FFF2-40B4-BE49-F238E27FC236}">
                <a16:creationId xmlns:a16="http://schemas.microsoft.com/office/drawing/2014/main" id="{81E31F6D-498B-4220-9BAF-CC5AF0CFB579}"/>
              </a:ext>
            </a:extLst>
          </p:cNvPr>
          <p:cNvPicPr>
            <a:picLocks noChangeAspect="1"/>
          </p:cNvPicPr>
          <p:nvPr/>
        </p:nvPicPr>
        <p:blipFill>
          <a:blip r:embed="rId5"/>
          <a:stretch>
            <a:fillRect/>
          </a:stretch>
        </p:blipFill>
        <p:spPr>
          <a:xfrm>
            <a:off x="338562" y="3220813"/>
            <a:ext cx="307376" cy="304106"/>
          </a:xfrm>
          <a:prstGeom prst="rect">
            <a:avLst/>
          </a:prstGeom>
        </p:spPr>
      </p:pic>
      <p:pic>
        <p:nvPicPr>
          <p:cNvPr id="23" name="Imagen 22">
            <a:extLst>
              <a:ext uri="{FF2B5EF4-FFF2-40B4-BE49-F238E27FC236}">
                <a16:creationId xmlns:a16="http://schemas.microsoft.com/office/drawing/2014/main" id="{D0ECA404-7B03-4DB5-ABFA-099478294425}"/>
              </a:ext>
            </a:extLst>
          </p:cNvPr>
          <p:cNvPicPr>
            <a:picLocks noChangeAspect="1"/>
          </p:cNvPicPr>
          <p:nvPr/>
        </p:nvPicPr>
        <p:blipFill>
          <a:blip r:embed="rId5"/>
          <a:stretch>
            <a:fillRect/>
          </a:stretch>
        </p:blipFill>
        <p:spPr>
          <a:xfrm>
            <a:off x="321395" y="3491621"/>
            <a:ext cx="307376" cy="304106"/>
          </a:xfrm>
          <a:prstGeom prst="rect">
            <a:avLst/>
          </a:prstGeom>
        </p:spPr>
      </p:pic>
      <p:pic>
        <p:nvPicPr>
          <p:cNvPr id="4" name="Imagen 3">
            <a:extLst>
              <a:ext uri="{FF2B5EF4-FFF2-40B4-BE49-F238E27FC236}">
                <a16:creationId xmlns:a16="http://schemas.microsoft.com/office/drawing/2014/main" id="{EF53D6C5-8474-42EA-86A9-462B00E308D4}"/>
              </a:ext>
            </a:extLst>
          </p:cNvPr>
          <p:cNvPicPr>
            <a:picLocks noChangeAspect="1"/>
          </p:cNvPicPr>
          <p:nvPr/>
        </p:nvPicPr>
        <p:blipFill>
          <a:blip r:embed="rId6"/>
          <a:stretch>
            <a:fillRect/>
          </a:stretch>
        </p:blipFill>
        <p:spPr>
          <a:xfrm>
            <a:off x="2546016" y="3215050"/>
            <a:ext cx="1442021" cy="1051112"/>
          </a:xfrm>
          <a:prstGeom prst="rect">
            <a:avLst/>
          </a:prstGeom>
        </p:spPr>
      </p:pic>
      <p:sp>
        <p:nvSpPr>
          <p:cNvPr id="19" name="Elipse 18">
            <a:extLst>
              <a:ext uri="{FF2B5EF4-FFF2-40B4-BE49-F238E27FC236}">
                <a16:creationId xmlns:a16="http://schemas.microsoft.com/office/drawing/2014/main" id="{5BD67F01-F216-40AC-A4C0-A1700626B718}"/>
              </a:ext>
            </a:extLst>
          </p:cNvPr>
          <p:cNvSpPr/>
          <p:nvPr/>
        </p:nvSpPr>
        <p:spPr>
          <a:xfrm rot="19177237">
            <a:off x="1500484" y="3586345"/>
            <a:ext cx="1395663" cy="584775"/>
          </a:xfrm>
          <a:prstGeom prst="ellipse">
            <a:avLst/>
          </a:prstGeom>
          <a:solidFill>
            <a:srgbClr val="E8E438"/>
          </a:solidFill>
          <a:ln w="28575">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CuadroTexto 20">
            <a:extLst>
              <a:ext uri="{FF2B5EF4-FFF2-40B4-BE49-F238E27FC236}">
                <a16:creationId xmlns:a16="http://schemas.microsoft.com/office/drawing/2014/main" id="{0F427D84-9B91-4FE2-9A6D-C637D7E5528A}"/>
              </a:ext>
            </a:extLst>
          </p:cNvPr>
          <p:cNvSpPr txBox="1"/>
          <p:nvPr/>
        </p:nvSpPr>
        <p:spPr>
          <a:xfrm rot="19177237">
            <a:off x="1486412" y="3593677"/>
            <a:ext cx="1395663" cy="523220"/>
          </a:xfrm>
          <a:prstGeom prst="rect">
            <a:avLst/>
          </a:prstGeom>
          <a:noFill/>
        </p:spPr>
        <p:txBody>
          <a:bodyPr wrap="square" rtlCol="0">
            <a:spAutoFit/>
          </a:bodyPr>
          <a:lstStyle/>
          <a:p>
            <a:pPr algn="ctr"/>
            <a:r>
              <a:rPr lang="es-ES" sz="1400" b="1" dirty="0"/>
              <a:t>Mismas </a:t>
            </a:r>
            <a:r>
              <a:rPr lang="es-ES" sz="1400" b="1" dirty="0" err="1"/>
              <a:t>garantias</a:t>
            </a:r>
            <a:endParaRPr lang="es-ES" sz="1400" b="1" dirty="0"/>
          </a:p>
        </p:txBody>
      </p:sp>
    </p:spTree>
    <p:extLst>
      <p:ext uri="{BB962C8B-B14F-4D97-AF65-F5344CB8AC3E}">
        <p14:creationId xmlns:p14="http://schemas.microsoft.com/office/powerpoint/2010/main" val="1873529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D3E7C9B4-9F0C-4CC0-A6A4-5D114574A0C3}"/>
              </a:ext>
            </a:extLst>
          </p:cNvPr>
          <p:cNvSpPr>
            <a:spLocks noGrp="1"/>
          </p:cNvSpPr>
          <p:nvPr>
            <p:ph type="sldNum" sz="quarter" idx="12"/>
          </p:nvPr>
        </p:nvSpPr>
        <p:spPr/>
        <p:txBody>
          <a:bodyPr/>
          <a:lstStyle/>
          <a:p>
            <a:fld id="{C490B691-52BE-9A49-9E02-BBC8CE4116D2}" type="slidenum">
              <a:rPr lang="es-ES" smtClean="0"/>
              <a:pPr/>
              <a:t>4</a:t>
            </a:fld>
            <a:endParaRPr lang="es-ES"/>
          </a:p>
        </p:txBody>
      </p:sp>
      <p:pic>
        <p:nvPicPr>
          <p:cNvPr id="3" name="Imagen 2">
            <a:extLst>
              <a:ext uri="{FF2B5EF4-FFF2-40B4-BE49-F238E27FC236}">
                <a16:creationId xmlns:a16="http://schemas.microsoft.com/office/drawing/2014/main" id="{C6D06F17-76F9-4F5F-B02C-1CEAEB23B459}"/>
              </a:ext>
            </a:extLst>
          </p:cNvPr>
          <p:cNvPicPr>
            <a:picLocks noChangeAspect="1"/>
          </p:cNvPicPr>
          <p:nvPr/>
        </p:nvPicPr>
        <p:blipFill>
          <a:blip r:embed="rId3"/>
          <a:stretch>
            <a:fillRect/>
          </a:stretch>
        </p:blipFill>
        <p:spPr>
          <a:xfrm>
            <a:off x="261544" y="1125121"/>
            <a:ext cx="6179309" cy="2893258"/>
          </a:xfrm>
          <a:prstGeom prst="rect">
            <a:avLst/>
          </a:prstGeom>
        </p:spPr>
      </p:pic>
      <p:sp>
        <p:nvSpPr>
          <p:cNvPr id="4" name="Rectángulo 3">
            <a:extLst>
              <a:ext uri="{FF2B5EF4-FFF2-40B4-BE49-F238E27FC236}">
                <a16:creationId xmlns:a16="http://schemas.microsoft.com/office/drawing/2014/main" id="{C6C9F2EF-AC91-4F36-9B15-561AF7F0C528}"/>
              </a:ext>
            </a:extLst>
          </p:cNvPr>
          <p:cNvSpPr/>
          <p:nvPr/>
        </p:nvSpPr>
        <p:spPr>
          <a:xfrm>
            <a:off x="139254" y="102392"/>
            <a:ext cx="6579492" cy="646331"/>
          </a:xfrm>
          <a:prstGeom prst="rect">
            <a:avLst/>
          </a:prstGeom>
          <a:gradFill>
            <a:gsLst>
              <a:gs pos="0">
                <a:schemeClr val="accent1">
                  <a:lumMod val="5000"/>
                  <a:lumOff val="95000"/>
                </a:schemeClr>
              </a:gs>
              <a:gs pos="74000">
                <a:schemeClr val="accent1">
                  <a:lumMod val="45000"/>
                  <a:lumOff val="55000"/>
                  <a:alpha val="76000"/>
                </a:schemeClr>
              </a:gs>
              <a:gs pos="83000">
                <a:schemeClr val="accent1">
                  <a:lumMod val="45000"/>
                  <a:lumOff val="55000"/>
                  <a:alpha val="63000"/>
                </a:schemeClr>
              </a:gs>
              <a:gs pos="100000">
                <a:schemeClr val="accent1">
                  <a:lumMod val="30000"/>
                  <a:lumOff val="70000"/>
                  <a:alpha val="50000"/>
                </a:schemeClr>
              </a:gs>
            </a:gsLst>
            <a:lin ang="5400000" scaled="1"/>
          </a:gradFill>
          <a:effectLst/>
          <a:scene3d>
            <a:camera prst="orthographicFront"/>
            <a:lightRig rig="threePt" dir="t"/>
          </a:scene3d>
          <a:sp3d extrusionH="6350" contourW="57150">
            <a:bevelT w="114300" h="139700" prst="artDeco"/>
            <a:bevelB w="114300" prst="artDeco"/>
          </a:sp3d>
        </p:spPr>
        <p:txBody>
          <a:bodyPr wrap="square">
            <a:spAutoFit/>
          </a:bodyPr>
          <a:lstStyle/>
          <a:p>
            <a:pPr algn="ctr">
              <a:defRPr/>
            </a:pPr>
            <a:r>
              <a:rPr lang="es-ES" sz="3600" b="1" dirty="0">
                <a:ln w="9525">
                  <a:solidFill>
                    <a:schemeClr val="bg1"/>
                  </a:solidFill>
                  <a:prstDash val="solid"/>
                </a:ln>
                <a:solidFill>
                  <a:srgbClr val="6600CC"/>
                </a:solidFill>
                <a:effectLst>
                  <a:outerShdw blurRad="12700" dist="38100" dir="2700000" algn="tl" rotWithShape="0">
                    <a:schemeClr val="bg1">
                      <a:lumMod val="50000"/>
                    </a:schemeClr>
                  </a:outerShdw>
                </a:effectLst>
                <a:cs typeface="Arial" panose="020B0604020202020204" pitchFamily="34" charset="0"/>
              </a:rPr>
              <a:t>Demostración eficacia/seguridad</a:t>
            </a:r>
          </a:p>
        </p:txBody>
      </p:sp>
      <p:sp>
        <p:nvSpPr>
          <p:cNvPr id="5" name="CuadroTexto 4">
            <a:extLst>
              <a:ext uri="{FF2B5EF4-FFF2-40B4-BE49-F238E27FC236}">
                <a16:creationId xmlns:a16="http://schemas.microsoft.com/office/drawing/2014/main" id="{7B6251EF-1BC9-465C-8D5A-592454DBA9C6}"/>
              </a:ext>
            </a:extLst>
          </p:cNvPr>
          <p:cNvSpPr txBox="1"/>
          <p:nvPr/>
        </p:nvSpPr>
        <p:spPr>
          <a:xfrm>
            <a:off x="184842" y="4924974"/>
            <a:ext cx="4326389" cy="215444"/>
          </a:xfrm>
          <a:prstGeom prst="rect">
            <a:avLst/>
          </a:prstGeom>
          <a:noFill/>
        </p:spPr>
        <p:txBody>
          <a:bodyPr wrap="square" rtlCol="0">
            <a:spAutoFit/>
          </a:bodyPr>
          <a:lstStyle/>
          <a:p>
            <a:r>
              <a:rPr lang="es-ES" sz="800" dirty="0"/>
              <a:t>Guía de medicamentos biosimilares para farmacéuticos. Asociación Española de Biosimilares,2020</a:t>
            </a:r>
            <a:endParaRPr lang="es-ES" dirty="0"/>
          </a:p>
        </p:txBody>
      </p:sp>
    </p:spTree>
    <p:extLst>
      <p:ext uri="{BB962C8B-B14F-4D97-AF65-F5344CB8AC3E}">
        <p14:creationId xmlns:p14="http://schemas.microsoft.com/office/powerpoint/2010/main" val="3400920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B860941B-E955-4503-B1B4-6CEBFC05E3E2}"/>
              </a:ext>
            </a:extLst>
          </p:cNvPr>
          <p:cNvSpPr>
            <a:spLocks noGrp="1"/>
          </p:cNvSpPr>
          <p:nvPr>
            <p:ph type="sldNum" sz="quarter" idx="12"/>
          </p:nvPr>
        </p:nvSpPr>
        <p:spPr/>
        <p:txBody>
          <a:bodyPr/>
          <a:lstStyle/>
          <a:p>
            <a:fld id="{C490B691-52BE-9A49-9E02-BBC8CE4116D2}" type="slidenum">
              <a:rPr lang="es-ES" smtClean="0"/>
              <a:pPr/>
              <a:t>5</a:t>
            </a:fld>
            <a:endParaRPr lang="es-ES"/>
          </a:p>
        </p:txBody>
      </p:sp>
      <p:grpSp>
        <p:nvGrpSpPr>
          <p:cNvPr id="4" name="Grupo 3">
            <a:extLst>
              <a:ext uri="{FF2B5EF4-FFF2-40B4-BE49-F238E27FC236}">
                <a16:creationId xmlns:a16="http://schemas.microsoft.com/office/drawing/2014/main" id="{A51C2EFB-BD83-4853-9707-92FA2BCA1DA1}"/>
              </a:ext>
            </a:extLst>
          </p:cNvPr>
          <p:cNvGrpSpPr/>
          <p:nvPr/>
        </p:nvGrpSpPr>
        <p:grpSpPr>
          <a:xfrm>
            <a:off x="0" y="802905"/>
            <a:ext cx="6858000" cy="4101281"/>
            <a:chOff x="0" y="802905"/>
            <a:chExt cx="6858000" cy="4101281"/>
          </a:xfrm>
        </p:grpSpPr>
        <p:pic>
          <p:nvPicPr>
            <p:cNvPr id="3" name="Imagen 2">
              <a:extLst>
                <a:ext uri="{FF2B5EF4-FFF2-40B4-BE49-F238E27FC236}">
                  <a16:creationId xmlns:a16="http://schemas.microsoft.com/office/drawing/2014/main" id="{CF2FF5D9-55DA-499F-996D-A6E5FC70FBB6}"/>
                </a:ext>
              </a:extLst>
            </p:cNvPr>
            <p:cNvPicPr>
              <a:picLocks noChangeAspect="1"/>
            </p:cNvPicPr>
            <p:nvPr/>
          </p:nvPicPr>
          <p:blipFill>
            <a:blip r:embed="rId3"/>
            <a:stretch>
              <a:fillRect/>
            </a:stretch>
          </p:blipFill>
          <p:spPr>
            <a:xfrm>
              <a:off x="0" y="802905"/>
              <a:ext cx="6858000" cy="4101281"/>
            </a:xfrm>
            <a:prstGeom prst="rect">
              <a:avLst/>
            </a:prstGeom>
          </p:spPr>
        </p:pic>
        <p:sp>
          <p:nvSpPr>
            <p:cNvPr id="5" name="CuadroTexto 4">
              <a:extLst>
                <a:ext uri="{FF2B5EF4-FFF2-40B4-BE49-F238E27FC236}">
                  <a16:creationId xmlns:a16="http://schemas.microsoft.com/office/drawing/2014/main" id="{05066A2D-5278-48E7-8778-2818C9B98A14}"/>
                </a:ext>
              </a:extLst>
            </p:cNvPr>
            <p:cNvSpPr txBox="1"/>
            <p:nvPr/>
          </p:nvSpPr>
          <p:spPr>
            <a:xfrm>
              <a:off x="1888761" y="3449764"/>
              <a:ext cx="374754" cy="261610"/>
            </a:xfrm>
            <a:prstGeom prst="rect">
              <a:avLst/>
            </a:prstGeom>
            <a:noFill/>
          </p:spPr>
          <p:txBody>
            <a:bodyPr wrap="square" rtlCol="0">
              <a:spAutoFit/>
            </a:bodyPr>
            <a:lstStyle/>
            <a:p>
              <a:r>
                <a:rPr lang="es-ES" sz="1050" dirty="0"/>
                <a:t>).</a:t>
              </a:r>
            </a:p>
          </p:txBody>
        </p:sp>
      </p:grpSp>
      <p:sp>
        <p:nvSpPr>
          <p:cNvPr id="6" name="Rectángulo 5">
            <a:extLst>
              <a:ext uri="{FF2B5EF4-FFF2-40B4-BE49-F238E27FC236}">
                <a16:creationId xmlns:a16="http://schemas.microsoft.com/office/drawing/2014/main" id="{FA91E9BB-6FE2-4EB1-863F-E91E95972AE3}"/>
              </a:ext>
            </a:extLst>
          </p:cNvPr>
          <p:cNvSpPr/>
          <p:nvPr/>
        </p:nvSpPr>
        <p:spPr>
          <a:xfrm>
            <a:off x="139254" y="-5761"/>
            <a:ext cx="6579492" cy="584775"/>
          </a:xfrm>
          <a:prstGeom prst="rect">
            <a:avLst/>
          </a:prstGeom>
          <a:gradFill>
            <a:gsLst>
              <a:gs pos="0">
                <a:schemeClr val="accent1">
                  <a:lumMod val="5000"/>
                  <a:lumOff val="95000"/>
                </a:schemeClr>
              </a:gs>
              <a:gs pos="74000">
                <a:schemeClr val="accent1">
                  <a:lumMod val="45000"/>
                  <a:lumOff val="55000"/>
                  <a:alpha val="76000"/>
                </a:schemeClr>
              </a:gs>
              <a:gs pos="83000">
                <a:schemeClr val="accent1">
                  <a:lumMod val="45000"/>
                  <a:lumOff val="55000"/>
                  <a:alpha val="63000"/>
                </a:schemeClr>
              </a:gs>
              <a:gs pos="100000">
                <a:schemeClr val="accent1">
                  <a:lumMod val="30000"/>
                  <a:lumOff val="70000"/>
                  <a:alpha val="50000"/>
                </a:schemeClr>
              </a:gs>
            </a:gsLst>
            <a:lin ang="5400000" scaled="1"/>
          </a:gradFill>
          <a:effectLst/>
          <a:scene3d>
            <a:camera prst="orthographicFront"/>
            <a:lightRig rig="threePt" dir="t"/>
          </a:scene3d>
          <a:sp3d extrusionH="6350" contourW="57150">
            <a:bevelT w="114300" h="139700" prst="artDeco"/>
            <a:bevelB w="114300" prst="artDeco"/>
          </a:sp3d>
        </p:spPr>
        <p:txBody>
          <a:bodyPr wrap="square">
            <a:spAutoFit/>
          </a:bodyPr>
          <a:lstStyle/>
          <a:p>
            <a:pPr algn="ctr">
              <a:defRPr/>
            </a:pPr>
            <a:r>
              <a:rPr lang="es-ES" sz="3200" b="1" dirty="0">
                <a:ln w="9525">
                  <a:solidFill>
                    <a:schemeClr val="bg1"/>
                  </a:solidFill>
                  <a:prstDash val="solid"/>
                </a:ln>
                <a:solidFill>
                  <a:srgbClr val="6600CC"/>
                </a:solidFill>
                <a:effectLst>
                  <a:outerShdw blurRad="12700" dist="38100" dir="2700000" algn="tl" rotWithShape="0">
                    <a:schemeClr val="bg1">
                      <a:lumMod val="50000"/>
                    </a:schemeClr>
                  </a:outerShdw>
                </a:effectLst>
                <a:cs typeface="Arial" panose="020B0604020202020204" pitchFamily="34" charset="0"/>
              </a:rPr>
              <a:t>Diferencias genérico/biosimilar</a:t>
            </a:r>
          </a:p>
        </p:txBody>
      </p:sp>
    </p:spTree>
    <p:extLst>
      <p:ext uri="{BB962C8B-B14F-4D97-AF65-F5344CB8AC3E}">
        <p14:creationId xmlns:p14="http://schemas.microsoft.com/office/powerpoint/2010/main" val="3767720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70E876B5-8DDC-4E42-BDF5-F04037DEF351}"/>
              </a:ext>
            </a:extLst>
          </p:cNvPr>
          <p:cNvSpPr>
            <a:spLocks noGrp="1"/>
          </p:cNvSpPr>
          <p:nvPr>
            <p:ph type="sldNum" sz="quarter" idx="12"/>
          </p:nvPr>
        </p:nvSpPr>
        <p:spPr/>
        <p:txBody>
          <a:bodyPr/>
          <a:lstStyle/>
          <a:p>
            <a:fld id="{C490B691-52BE-9A49-9E02-BBC8CE4116D2}" type="slidenum">
              <a:rPr lang="es-ES" smtClean="0"/>
              <a:pPr/>
              <a:t>6</a:t>
            </a:fld>
            <a:endParaRPr lang="es-ES"/>
          </a:p>
        </p:txBody>
      </p:sp>
      <p:sp>
        <p:nvSpPr>
          <p:cNvPr id="3" name="Rectángulo 2">
            <a:extLst>
              <a:ext uri="{FF2B5EF4-FFF2-40B4-BE49-F238E27FC236}">
                <a16:creationId xmlns:a16="http://schemas.microsoft.com/office/drawing/2014/main" id="{2B8E8725-6C58-407E-937B-49AADB553F22}"/>
              </a:ext>
            </a:extLst>
          </p:cNvPr>
          <p:cNvSpPr/>
          <p:nvPr/>
        </p:nvSpPr>
        <p:spPr>
          <a:xfrm>
            <a:off x="139254" y="102392"/>
            <a:ext cx="6579492" cy="553998"/>
          </a:xfrm>
          <a:prstGeom prst="rect">
            <a:avLst/>
          </a:prstGeom>
          <a:gradFill>
            <a:gsLst>
              <a:gs pos="0">
                <a:schemeClr val="accent1">
                  <a:lumMod val="5000"/>
                  <a:lumOff val="95000"/>
                </a:schemeClr>
              </a:gs>
              <a:gs pos="74000">
                <a:schemeClr val="accent1">
                  <a:lumMod val="45000"/>
                  <a:lumOff val="55000"/>
                  <a:alpha val="76000"/>
                </a:schemeClr>
              </a:gs>
              <a:gs pos="83000">
                <a:schemeClr val="accent1">
                  <a:lumMod val="45000"/>
                  <a:lumOff val="55000"/>
                  <a:alpha val="63000"/>
                </a:schemeClr>
              </a:gs>
              <a:gs pos="100000">
                <a:schemeClr val="accent1">
                  <a:lumMod val="30000"/>
                  <a:lumOff val="70000"/>
                  <a:alpha val="50000"/>
                </a:schemeClr>
              </a:gs>
            </a:gsLst>
            <a:lin ang="5400000" scaled="1"/>
          </a:gradFill>
          <a:effectLst/>
          <a:scene3d>
            <a:camera prst="orthographicFront"/>
            <a:lightRig rig="threePt" dir="t"/>
          </a:scene3d>
          <a:sp3d extrusionH="6350" contourW="57150">
            <a:bevelT w="114300" h="139700" prst="artDeco"/>
            <a:bevelB w="114300" prst="artDeco"/>
          </a:sp3d>
        </p:spPr>
        <p:txBody>
          <a:bodyPr wrap="square">
            <a:spAutoFit/>
          </a:bodyPr>
          <a:lstStyle/>
          <a:p>
            <a:pPr algn="ctr">
              <a:defRPr/>
            </a:pPr>
            <a:r>
              <a:rPr lang="es-ES" sz="3000" b="1" dirty="0">
                <a:ln w="9525">
                  <a:solidFill>
                    <a:schemeClr val="bg1"/>
                  </a:solidFill>
                  <a:prstDash val="solid"/>
                </a:ln>
                <a:solidFill>
                  <a:srgbClr val="6600CC"/>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Biosimilitud</a:t>
            </a:r>
          </a:p>
        </p:txBody>
      </p:sp>
      <p:pic>
        <p:nvPicPr>
          <p:cNvPr id="9" name="Imagen 8">
            <a:extLst>
              <a:ext uri="{FF2B5EF4-FFF2-40B4-BE49-F238E27FC236}">
                <a16:creationId xmlns:a16="http://schemas.microsoft.com/office/drawing/2014/main" id="{A6CCE9C6-0D9F-4ADF-98B1-07A74868465E}"/>
              </a:ext>
            </a:extLst>
          </p:cNvPr>
          <p:cNvPicPr>
            <a:picLocks noChangeAspect="1"/>
          </p:cNvPicPr>
          <p:nvPr/>
        </p:nvPicPr>
        <p:blipFill>
          <a:blip r:embed="rId3"/>
          <a:stretch>
            <a:fillRect/>
          </a:stretch>
        </p:blipFill>
        <p:spPr>
          <a:xfrm>
            <a:off x="298736" y="1630741"/>
            <a:ext cx="6010275" cy="2162175"/>
          </a:xfrm>
          <a:prstGeom prst="rect">
            <a:avLst/>
          </a:prstGeom>
        </p:spPr>
      </p:pic>
      <p:sp>
        <p:nvSpPr>
          <p:cNvPr id="10" name="CuadroTexto 9">
            <a:extLst>
              <a:ext uri="{FF2B5EF4-FFF2-40B4-BE49-F238E27FC236}">
                <a16:creationId xmlns:a16="http://schemas.microsoft.com/office/drawing/2014/main" id="{775C2230-0954-4B32-B7C0-1B2E61366885}"/>
              </a:ext>
            </a:extLst>
          </p:cNvPr>
          <p:cNvSpPr txBox="1"/>
          <p:nvPr/>
        </p:nvSpPr>
        <p:spPr>
          <a:xfrm>
            <a:off x="274320" y="4164072"/>
            <a:ext cx="6444426" cy="769441"/>
          </a:xfrm>
          <a:prstGeom prst="rect">
            <a:avLst/>
          </a:prstGeom>
          <a:solidFill>
            <a:srgbClr val="E8E438"/>
          </a:solidFill>
        </p:spPr>
        <p:txBody>
          <a:bodyPr wrap="square" rtlCol="0">
            <a:spAutoFit/>
          </a:bodyPr>
          <a:lstStyle/>
          <a:p>
            <a:r>
              <a:rPr lang="es-ES" sz="1400" dirty="0">
                <a:solidFill>
                  <a:srgbClr val="333399"/>
                </a:solidFill>
              </a:rPr>
              <a:t>Lotes consecutivos del  mismo medicamento biológico pueden presentar pequeña variabilidad </a:t>
            </a:r>
            <a:r>
              <a:rPr lang="es-ES" sz="1600" b="1" dirty="0">
                <a:solidFill>
                  <a:schemeClr val="accent5">
                    <a:lumMod val="50000"/>
                  </a:schemeClr>
                </a:solidFill>
              </a:rPr>
              <a:t>SIEMPRE</a:t>
            </a:r>
            <a:r>
              <a:rPr lang="es-ES" sz="1400" dirty="0">
                <a:solidFill>
                  <a:srgbClr val="333399"/>
                </a:solidFill>
              </a:rPr>
              <a:t> dentro de límites aceptados que no afecten a la actividad biológica.  </a:t>
            </a:r>
          </a:p>
        </p:txBody>
      </p:sp>
      <p:cxnSp>
        <p:nvCxnSpPr>
          <p:cNvPr id="12" name="Conector recto de flecha 11">
            <a:extLst>
              <a:ext uri="{FF2B5EF4-FFF2-40B4-BE49-F238E27FC236}">
                <a16:creationId xmlns:a16="http://schemas.microsoft.com/office/drawing/2014/main" id="{CC6E3929-67CE-4920-B51F-E6A5332AAFFB}"/>
              </a:ext>
            </a:extLst>
          </p:cNvPr>
          <p:cNvCxnSpPr>
            <a:cxnSpLocks/>
            <a:stCxn id="16" idx="2"/>
          </p:cNvCxnSpPr>
          <p:nvPr/>
        </p:nvCxnSpPr>
        <p:spPr>
          <a:xfrm flipH="1">
            <a:off x="3833261" y="1102467"/>
            <a:ext cx="340048" cy="1621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1C13198D-0E1C-48E9-8B11-3573CCA77803}"/>
              </a:ext>
            </a:extLst>
          </p:cNvPr>
          <p:cNvCxnSpPr>
            <a:cxnSpLocks/>
            <a:stCxn id="16" idx="2"/>
          </p:cNvCxnSpPr>
          <p:nvPr/>
        </p:nvCxnSpPr>
        <p:spPr>
          <a:xfrm>
            <a:off x="4173309" y="1102467"/>
            <a:ext cx="1245714" cy="10824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CuadroTexto 15">
            <a:extLst>
              <a:ext uri="{FF2B5EF4-FFF2-40B4-BE49-F238E27FC236}">
                <a16:creationId xmlns:a16="http://schemas.microsoft.com/office/drawing/2014/main" id="{079D5170-1987-49EF-9F86-D7FBABA2E047}"/>
              </a:ext>
            </a:extLst>
          </p:cNvPr>
          <p:cNvSpPr txBox="1"/>
          <p:nvPr/>
        </p:nvSpPr>
        <p:spPr>
          <a:xfrm>
            <a:off x="3496533" y="733135"/>
            <a:ext cx="1353552" cy="369332"/>
          </a:xfrm>
          <a:prstGeom prst="rect">
            <a:avLst/>
          </a:prstGeom>
          <a:solidFill>
            <a:srgbClr val="56BCD0"/>
          </a:solidFill>
        </p:spPr>
        <p:txBody>
          <a:bodyPr wrap="square" rtlCol="0">
            <a:spAutoFit/>
          </a:bodyPr>
          <a:lstStyle/>
          <a:p>
            <a:r>
              <a:rPr lang="es-ES" b="1" dirty="0">
                <a:solidFill>
                  <a:schemeClr val="bg1"/>
                </a:solidFill>
              </a:rPr>
              <a:t>Variabilidad</a:t>
            </a:r>
          </a:p>
        </p:txBody>
      </p:sp>
      <p:cxnSp>
        <p:nvCxnSpPr>
          <p:cNvPr id="18" name="Conector recto de flecha 17">
            <a:extLst>
              <a:ext uri="{FF2B5EF4-FFF2-40B4-BE49-F238E27FC236}">
                <a16:creationId xmlns:a16="http://schemas.microsoft.com/office/drawing/2014/main" id="{A5101ACB-C842-4253-83A8-E27A2EDCC685}"/>
              </a:ext>
            </a:extLst>
          </p:cNvPr>
          <p:cNvCxnSpPr>
            <a:cxnSpLocks/>
          </p:cNvCxnSpPr>
          <p:nvPr/>
        </p:nvCxnSpPr>
        <p:spPr>
          <a:xfrm flipH="1">
            <a:off x="818149" y="1179214"/>
            <a:ext cx="731169" cy="7458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a:extLst>
              <a:ext uri="{FF2B5EF4-FFF2-40B4-BE49-F238E27FC236}">
                <a16:creationId xmlns:a16="http://schemas.microsoft.com/office/drawing/2014/main" id="{98516AF1-6189-403C-BAE3-9CDF8BC1C6E3}"/>
              </a:ext>
            </a:extLst>
          </p:cNvPr>
          <p:cNvCxnSpPr>
            <a:cxnSpLocks/>
          </p:cNvCxnSpPr>
          <p:nvPr/>
        </p:nvCxnSpPr>
        <p:spPr>
          <a:xfrm>
            <a:off x="1549316" y="1179214"/>
            <a:ext cx="1088006" cy="7458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CuadroTexto 22">
            <a:extLst>
              <a:ext uri="{FF2B5EF4-FFF2-40B4-BE49-F238E27FC236}">
                <a16:creationId xmlns:a16="http://schemas.microsoft.com/office/drawing/2014/main" id="{1427E0A3-902B-4D3B-A94F-CDC1C0829CDD}"/>
              </a:ext>
            </a:extLst>
          </p:cNvPr>
          <p:cNvSpPr txBox="1"/>
          <p:nvPr/>
        </p:nvSpPr>
        <p:spPr>
          <a:xfrm>
            <a:off x="956863" y="748327"/>
            <a:ext cx="1445042" cy="430887"/>
          </a:xfrm>
          <a:prstGeom prst="rect">
            <a:avLst/>
          </a:prstGeom>
          <a:solidFill>
            <a:srgbClr val="56BCD0"/>
          </a:solidFill>
        </p:spPr>
        <p:txBody>
          <a:bodyPr wrap="square" rtlCol="0">
            <a:spAutoFit/>
          </a:bodyPr>
          <a:lstStyle/>
          <a:p>
            <a:r>
              <a:rPr lang="es-ES" sz="1100" b="1" dirty="0">
                <a:solidFill>
                  <a:schemeClr val="bg1"/>
                </a:solidFill>
              </a:rPr>
              <a:t>Moléculas de azúcar unidas a la proteína</a:t>
            </a:r>
          </a:p>
        </p:txBody>
      </p:sp>
      <p:sp>
        <p:nvSpPr>
          <p:cNvPr id="25" name="CuadroTexto 24">
            <a:extLst>
              <a:ext uri="{FF2B5EF4-FFF2-40B4-BE49-F238E27FC236}">
                <a16:creationId xmlns:a16="http://schemas.microsoft.com/office/drawing/2014/main" id="{C9E153A0-ADF1-4546-9988-A5A80B54585D}"/>
              </a:ext>
            </a:extLst>
          </p:cNvPr>
          <p:cNvSpPr txBox="1"/>
          <p:nvPr/>
        </p:nvSpPr>
        <p:spPr>
          <a:xfrm>
            <a:off x="906939" y="1236204"/>
            <a:ext cx="1331688" cy="307777"/>
          </a:xfrm>
          <a:prstGeom prst="rect">
            <a:avLst/>
          </a:prstGeom>
          <a:noFill/>
        </p:spPr>
        <p:txBody>
          <a:bodyPr wrap="square" rtlCol="0">
            <a:spAutoFit/>
          </a:bodyPr>
          <a:lstStyle/>
          <a:p>
            <a:r>
              <a:rPr lang="es-ES" sz="1400" b="1" dirty="0">
                <a:solidFill>
                  <a:srgbClr val="FF0000"/>
                </a:solidFill>
              </a:rPr>
              <a:t>GLICOSILACIÓN</a:t>
            </a:r>
            <a:endParaRPr lang="es-ES" sz="500" b="1" dirty="0">
              <a:solidFill>
                <a:srgbClr val="FF0000"/>
              </a:solidFill>
            </a:endParaRPr>
          </a:p>
        </p:txBody>
      </p:sp>
      <p:sp>
        <p:nvSpPr>
          <p:cNvPr id="26" name="CuadroTexto 25">
            <a:extLst>
              <a:ext uri="{FF2B5EF4-FFF2-40B4-BE49-F238E27FC236}">
                <a16:creationId xmlns:a16="http://schemas.microsoft.com/office/drawing/2014/main" id="{386069A5-BCE0-40D9-B10B-7EDB53FF8744}"/>
              </a:ext>
            </a:extLst>
          </p:cNvPr>
          <p:cNvSpPr txBox="1"/>
          <p:nvPr/>
        </p:nvSpPr>
        <p:spPr>
          <a:xfrm>
            <a:off x="5178618" y="743152"/>
            <a:ext cx="1130393" cy="430887"/>
          </a:xfrm>
          <a:prstGeom prst="rect">
            <a:avLst/>
          </a:prstGeom>
          <a:solidFill>
            <a:srgbClr val="56BCD0"/>
          </a:solidFill>
        </p:spPr>
        <p:txBody>
          <a:bodyPr wrap="square" rtlCol="0">
            <a:spAutoFit/>
          </a:bodyPr>
          <a:lstStyle/>
          <a:p>
            <a:pPr algn="ctr"/>
            <a:r>
              <a:rPr lang="es-ES" sz="1100" b="1" dirty="0">
                <a:solidFill>
                  <a:schemeClr val="bg1"/>
                </a:solidFill>
              </a:rPr>
              <a:t>Secuencia de aminoácidos</a:t>
            </a:r>
          </a:p>
        </p:txBody>
      </p:sp>
      <p:cxnSp>
        <p:nvCxnSpPr>
          <p:cNvPr id="30" name="Conector recto de flecha 29">
            <a:extLst>
              <a:ext uri="{FF2B5EF4-FFF2-40B4-BE49-F238E27FC236}">
                <a16:creationId xmlns:a16="http://schemas.microsoft.com/office/drawing/2014/main" id="{B7FE7B25-6C27-431E-9DD5-AD5307EBFEA0}"/>
              </a:ext>
            </a:extLst>
          </p:cNvPr>
          <p:cNvCxnSpPr>
            <a:cxnSpLocks/>
            <a:stCxn id="26" idx="2"/>
          </p:cNvCxnSpPr>
          <p:nvPr/>
        </p:nvCxnSpPr>
        <p:spPr>
          <a:xfrm>
            <a:off x="5743815" y="1174037"/>
            <a:ext cx="29341" cy="7510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CuadroTexto 3">
            <a:extLst>
              <a:ext uri="{FF2B5EF4-FFF2-40B4-BE49-F238E27FC236}">
                <a16:creationId xmlns:a16="http://schemas.microsoft.com/office/drawing/2014/main" id="{1673A012-218F-4746-87EF-3AA13275319E}"/>
              </a:ext>
            </a:extLst>
          </p:cNvPr>
          <p:cNvSpPr txBox="1"/>
          <p:nvPr/>
        </p:nvSpPr>
        <p:spPr>
          <a:xfrm>
            <a:off x="184842" y="4924974"/>
            <a:ext cx="4326389" cy="215444"/>
          </a:xfrm>
          <a:prstGeom prst="rect">
            <a:avLst/>
          </a:prstGeom>
          <a:noFill/>
        </p:spPr>
        <p:txBody>
          <a:bodyPr wrap="square" rtlCol="0">
            <a:spAutoFit/>
          </a:bodyPr>
          <a:lstStyle/>
          <a:p>
            <a:r>
              <a:rPr lang="es-ES" sz="800" dirty="0"/>
              <a:t>Guía de medicamentos biosimilares para farmacéuticos. Asociación Española de Biosimilares,2020</a:t>
            </a:r>
            <a:endParaRPr lang="es-ES" dirty="0"/>
          </a:p>
        </p:txBody>
      </p:sp>
    </p:spTree>
    <p:extLst>
      <p:ext uri="{BB962C8B-B14F-4D97-AF65-F5344CB8AC3E}">
        <p14:creationId xmlns:p14="http://schemas.microsoft.com/office/powerpoint/2010/main" val="2530775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7055C190-7713-495F-8CE2-5DB6748CA814}"/>
              </a:ext>
            </a:extLst>
          </p:cNvPr>
          <p:cNvSpPr>
            <a:spLocks noGrp="1"/>
          </p:cNvSpPr>
          <p:nvPr>
            <p:ph type="sldNum" sz="quarter" idx="12"/>
          </p:nvPr>
        </p:nvSpPr>
        <p:spPr/>
        <p:txBody>
          <a:bodyPr/>
          <a:lstStyle/>
          <a:p>
            <a:fld id="{C490B691-52BE-9A49-9E02-BBC8CE4116D2}" type="slidenum">
              <a:rPr lang="es-ES" smtClean="0"/>
              <a:pPr/>
              <a:t>7</a:t>
            </a:fld>
            <a:endParaRPr lang="es-ES"/>
          </a:p>
        </p:txBody>
      </p:sp>
      <p:pic>
        <p:nvPicPr>
          <p:cNvPr id="3" name="Imagen 2">
            <a:extLst>
              <a:ext uri="{FF2B5EF4-FFF2-40B4-BE49-F238E27FC236}">
                <a16:creationId xmlns:a16="http://schemas.microsoft.com/office/drawing/2014/main" id="{0F7892E5-975C-4145-A5B0-EBC8B4EEEAD6}"/>
              </a:ext>
            </a:extLst>
          </p:cNvPr>
          <p:cNvPicPr>
            <a:picLocks noChangeAspect="1"/>
          </p:cNvPicPr>
          <p:nvPr/>
        </p:nvPicPr>
        <p:blipFill>
          <a:blip r:embed="rId2"/>
          <a:stretch>
            <a:fillRect/>
          </a:stretch>
        </p:blipFill>
        <p:spPr>
          <a:xfrm>
            <a:off x="1152525" y="2069421"/>
            <a:ext cx="4552950" cy="2543175"/>
          </a:xfrm>
          <a:prstGeom prst="rect">
            <a:avLst/>
          </a:prstGeom>
        </p:spPr>
      </p:pic>
      <p:sp>
        <p:nvSpPr>
          <p:cNvPr id="4" name="Rectángulo 3">
            <a:extLst>
              <a:ext uri="{FF2B5EF4-FFF2-40B4-BE49-F238E27FC236}">
                <a16:creationId xmlns:a16="http://schemas.microsoft.com/office/drawing/2014/main" id="{3909368A-A51C-47B4-8DCA-FD9926EA69AC}"/>
              </a:ext>
            </a:extLst>
          </p:cNvPr>
          <p:cNvSpPr/>
          <p:nvPr/>
        </p:nvSpPr>
        <p:spPr>
          <a:xfrm>
            <a:off x="139254" y="102392"/>
            <a:ext cx="6579492" cy="553998"/>
          </a:xfrm>
          <a:prstGeom prst="rect">
            <a:avLst/>
          </a:prstGeom>
          <a:gradFill>
            <a:gsLst>
              <a:gs pos="0">
                <a:schemeClr val="accent1">
                  <a:lumMod val="5000"/>
                  <a:lumOff val="95000"/>
                </a:schemeClr>
              </a:gs>
              <a:gs pos="74000">
                <a:schemeClr val="accent1">
                  <a:lumMod val="45000"/>
                  <a:lumOff val="55000"/>
                  <a:alpha val="76000"/>
                </a:schemeClr>
              </a:gs>
              <a:gs pos="83000">
                <a:schemeClr val="accent1">
                  <a:lumMod val="45000"/>
                  <a:lumOff val="55000"/>
                  <a:alpha val="63000"/>
                </a:schemeClr>
              </a:gs>
              <a:gs pos="100000">
                <a:schemeClr val="accent1">
                  <a:lumMod val="30000"/>
                  <a:lumOff val="70000"/>
                  <a:alpha val="50000"/>
                </a:schemeClr>
              </a:gs>
            </a:gsLst>
            <a:lin ang="5400000" scaled="1"/>
          </a:gradFill>
          <a:effectLst/>
          <a:scene3d>
            <a:camera prst="orthographicFront"/>
            <a:lightRig rig="threePt" dir="t"/>
          </a:scene3d>
          <a:sp3d extrusionH="6350" contourW="57150">
            <a:bevelT w="114300" h="139700" prst="artDeco"/>
            <a:bevelB w="114300" prst="artDeco"/>
          </a:sp3d>
        </p:spPr>
        <p:txBody>
          <a:bodyPr wrap="square">
            <a:spAutoFit/>
          </a:bodyPr>
          <a:lstStyle/>
          <a:p>
            <a:pPr algn="ctr">
              <a:defRPr/>
            </a:pPr>
            <a:r>
              <a:rPr lang="es-ES" sz="3000" b="1" dirty="0">
                <a:ln w="9525">
                  <a:solidFill>
                    <a:schemeClr val="bg1"/>
                  </a:solidFill>
                  <a:prstDash val="solid"/>
                </a:ln>
                <a:solidFill>
                  <a:srgbClr val="6600CC"/>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Biosimilitud</a:t>
            </a:r>
          </a:p>
        </p:txBody>
      </p:sp>
      <p:cxnSp>
        <p:nvCxnSpPr>
          <p:cNvPr id="6" name="Conector recto de flecha 5">
            <a:extLst>
              <a:ext uri="{FF2B5EF4-FFF2-40B4-BE49-F238E27FC236}">
                <a16:creationId xmlns:a16="http://schemas.microsoft.com/office/drawing/2014/main" id="{B422AD2D-CE85-4D44-AD7B-CB4D1BBFC17A}"/>
              </a:ext>
            </a:extLst>
          </p:cNvPr>
          <p:cNvCxnSpPr>
            <a:cxnSpLocks/>
            <a:stCxn id="7" idx="2"/>
          </p:cNvCxnSpPr>
          <p:nvPr/>
        </p:nvCxnSpPr>
        <p:spPr>
          <a:xfrm>
            <a:off x="4173309" y="1102467"/>
            <a:ext cx="676776" cy="22213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18ADEE99-CD8F-4F26-A587-2C42B864F902}"/>
              </a:ext>
            </a:extLst>
          </p:cNvPr>
          <p:cNvSpPr txBox="1"/>
          <p:nvPr/>
        </p:nvSpPr>
        <p:spPr>
          <a:xfrm>
            <a:off x="3496533" y="733135"/>
            <a:ext cx="1353552" cy="369332"/>
          </a:xfrm>
          <a:prstGeom prst="rect">
            <a:avLst/>
          </a:prstGeom>
          <a:solidFill>
            <a:srgbClr val="56BCD0"/>
          </a:solidFill>
        </p:spPr>
        <p:txBody>
          <a:bodyPr wrap="square" rtlCol="0">
            <a:spAutoFit/>
          </a:bodyPr>
          <a:lstStyle/>
          <a:p>
            <a:r>
              <a:rPr lang="es-ES" b="1" dirty="0">
                <a:solidFill>
                  <a:schemeClr val="bg1"/>
                </a:solidFill>
              </a:rPr>
              <a:t>Variabilidad</a:t>
            </a:r>
          </a:p>
        </p:txBody>
      </p:sp>
      <p:cxnSp>
        <p:nvCxnSpPr>
          <p:cNvPr id="8" name="Conector recto de flecha 7">
            <a:extLst>
              <a:ext uri="{FF2B5EF4-FFF2-40B4-BE49-F238E27FC236}">
                <a16:creationId xmlns:a16="http://schemas.microsoft.com/office/drawing/2014/main" id="{6BE306A6-0AE1-46A4-91AD-7F22264D917C}"/>
              </a:ext>
            </a:extLst>
          </p:cNvPr>
          <p:cNvCxnSpPr>
            <a:cxnSpLocks/>
          </p:cNvCxnSpPr>
          <p:nvPr/>
        </p:nvCxnSpPr>
        <p:spPr>
          <a:xfrm>
            <a:off x="1549316" y="1179212"/>
            <a:ext cx="0" cy="13925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CuadroTexto 8">
            <a:extLst>
              <a:ext uri="{FF2B5EF4-FFF2-40B4-BE49-F238E27FC236}">
                <a16:creationId xmlns:a16="http://schemas.microsoft.com/office/drawing/2014/main" id="{6B0DBF34-8A83-467B-9824-0EF03E48D0F0}"/>
              </a:ext>
            </a:extLst>
          </p:cNvPr>
          <p:cNvSpPr txBox="1"/>
          <p:nvPr/>
        </p:nvSpPr>
        <p:spPr>
          <a:xfrm>
            <a:off x="956863" y="748327"/>
            <a:ext cx="1445042" cy="430887"/>
          </a:xfrm>
          <a:prstGeom prst="rect">
            <a:avLst/>
          </a:prstGeom>
          <a:solidFill>
            <a:srgbClr val="56BCD0"/>
          </a:solidFill>
        </p:spPr>
        <p:txBody>
          <a:bodyPr wrap="square" rtlCol="0">
            <a:spAutoFit/>
          </a:bodyPr>
          <a:lstStyle/>
          <a:p>
            <a:r>
              <a:rPr lang="es-ES" sz="1100" b="1" dirty="0">
                <a:solidFill>
                  <a:schemeClr val="bg1"/>
                </a:solidFill>
              </a:rPr>
              <a:t>Moléculas de azúcar unidas a la proteína</a:t>
            </a:r>
          </a:p>
        </p:txBody>
      </p:sp>
      <p:sp>
        <p:nvSpPr>
          <p:cNvPr id="10" name="CuadroTexto 9">
            <a:extLst>
              <a:ext uri="{FF2B5EF4-FFF2-40B4-BE49-F238E27FC236}">
                <a16:creationId xmlns:a16="http://schemas.microsoft.com/office/drawing/2014/main" id="{46EA2EE5-743C-4C8B-BBB0-8CCD33FC3A9D}"/>
              </a:ext>
            </a:extLst>
          </p:cNvPr>
          <p:cNvSpPr txBox="1"/>
          <p:nvPr/>
        </p:nvSpPr>
        <p:spPr>
          <a:xfrm>
            <a:off x="1013540" y="1432057"/>
            <a:ext cx="1331688" cy="307777"/>
          </a:xfrm>
          <a:prstGeom prst="rect">
            <a:avLst/>
          </a:prstGeom>
          <a:noFill/>
        </p:spPr>
        <p:txBody>
          <a:bodyPr wrap="square" rtlCol="0">
            <a:spAutoFit/>
          </a:bodyPr>
          <a:lstStyle/>
          <a:p>
            <a:r>
              <a:rPr lang="es-ES" sz="1400" b="1" dirty="0">
                <a:solidFill>
                  <a:srgbClr val="FF0000"/>
                </a:solidFill>
              </a:rPr>
              <a:t>GLICOSILACIÓN</a:t>
            </a:r>
            <a:endParaRPr lang="es-ES" sz="500" b="1" dirty="0">
              <a:solidFill>
                <a:srgbClr val="FF0000"/>
              </a:solidFill>
            </a:endParaRPr>
          </a:p>
        </p:txBody>
      </p:sp>
      <p:sp>
        <p:nvSpPr>
          <p:cNvPr id="11" name="CuadroTexto 10">
            <a:extLst>
              <a:ext uri="{FF2B5EF4-FFF2-40B4-BE49-F238E27FC236}">
                <a16:creationId xmlns:a16="http://schemas.microsoft.com/office/drawing/2014/main" id="{C3E1FF1F-D246-4AC8-BF92-22C9453B3186}"/>
              </a:ext>
            </a:extLst>
          </p:cNvPr>
          <p:cNvSpPr txBox="1"/>
          <p:nvPr/>
        </p:nvSpPr>
        <p:spPr>
          <a:xfrm>
            <a:off x="5178618" y="743152"/>
            <a:ext cx="1130393" cy="430887"/>
          </a:xfrm>
          <a:prstGeom prst="rect">
            <a:avLst/>
          </a:prstGeom>
          <a:solidFill>
            <a:srgbClr val="56BCD0"/>
          </a:solidFill>
        </p:spPr>
        <p:txBody>
          <a:bodyPr wrap="square" rtlCol="0">
            <a:spAutoFit/>
          </a:bodyPr>
          <a:lstStyle/>
          <a:p>
            <a:pPr algn="ctr"/>
            <a:r>
              <a:rPr lang="es-ES" sz="1100" b="1" dirty="0">
                <a:solidFill>
                  <a:schemeClr val="bg1"/>
                </a:solidFill>
              </a:rPr>
              <a:t>Secuencia de aminoácidos</a:t>
            </a:r>
          </a:p>
        </p:txBody>
      </p:sp>
      <p:cxnSp>
        <p:nvCxnSpPr>
          <p:cNvPr id="12" name="Conector recto de flecha 11">
            <a:extLst>
              <a:ext uri="{FF2B5EF4-FFF2-40B4-BE49-F238E27FC236}">
                <a16:creationId xmlns:a16="http://schemas.microsoft.com/office/drawing/2014/main" id="{B97956B2-82CC-4C84-AAC4-273AC135FBAA}"/>
              </a:ext>
            </a:extLst>
          </p:cNvPr>
          <p:cNvCxnSpPr>
            <a:cxnSpLocks/>
            <a:stCxn id="11" idx="2"/>
          </p:cNvCxnSpPr>
          <p:nvPr/>
        </p:nvCxnSpPr>
        <p:spPr>
          <a:xfrm flipH="1">
            <a:off x="5178618" y="1174039"/>
            <a:ext cx="565197" cy="13977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BE3B0738-E2B3-4F46-A03F-1510C0F8F929}"/>
              </a:ext>
            </a:extLst>
          </p:cNvPr>
          <p:cNvSpPr txBox="1"/>
          <p:nvPr/>
        </p:nvSpPr>
        <p:spPr>
          <a:xfrm>
            <a:off x="1417425" y="4919881"/>
            <a:ext cx="4326389" cy="215444"/>
          </a:xfrm>
          <a:prstGeom prst="rect">
            <a:avLst/>
          </a:prstGeom>
          <a:noFill/>
        </p:spPr>
        <p:txBody>
          <a:bodyPr wrap="square" rtlCol="0">
            <a:spAutoFit/>
          </a:bodyPr>
          <a:lstStyle/>
          <a:p>
            <a:r>
              <a:rPr lang="es-ES" sz="800" dirty="0"/>
              <a:t>Guía de medicamentos biosimilares para farmacéuticos. Asociación Española de Biosimilares,2020</a:t>
            </a:r>
            <a:endParaRPr lang="es-ES" dirty="0"/>
          </a:p>
        </p:txBody>
      </p:sp>
    </p:spTree>
    <p:extLst>
      <p:ext uri="{BB962C8B-B14F-4D97-AF65-F5344CB8AC3E}">
        <p14:creationId xmlns:p14="http://schemas.microsoft.com/office/powerpoint/2010/main" val="313993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5C312603-60FB-4EC0-8258-C6BF04C4436F}"/>
              </a:ext>
            </a:extLst>
          </p:cNvPr>
          <p:cNvPicPr>
            <a:picLocks noChangeAspect="1"/>
          </p:cNvPicPr>
          <p:nvPr/>
        </p:nvPicPr>
        <p:blipFill rotWithShape="1">
          <a:blip r:embed="rId3">
            <a:alphaModFix/>
            <a:extLst/>
          </a:blip>
          <a:srcRect l="13876" r="16371" b="2"/>
          <a:stretch/>
        </p:blipFill>
        <p:spPr>
          <a:xfrm>
            <a:off x="6200671" y="92221"/>
            <a:ext cx="537907" cy="716058"/>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2" name="Marcador de número de diapositiva 1">
            <a:extLst>
              <a:ext uri="{FF2B5EF4-FFF2-40B4-BE49-F238E27FC236}">
                <a16:creationId xmlns:a16="http://schemas.microsoft.com/office/drawing/2014/main" id="{3E18AC06-27D3-4436-BFF7-166070F97DDA}"/>
              </a:ext>
            </a:extLst>
          </p:cNvPr>
          <p:cNvSpPr>
            <a:spLocks noGrp="1"/>
          </p:cNvSpPr>
          <p:nvPr>
            <p:ph type="sldNum" sz="quarter" idx="12"/>
          </p:nvPr>
        </p:nvSpPr>
        <p:spPr>
          <a:xfrm>
            <a:off x="5817053" y="4767262"/>
            <a:ext cx="569458" cy="273844"/>
          </a:xfrm>
        </p:spPr>
        <p:txBody>
          <a:bodyPr vert="horz" lIns="91440" tIns="45720" rIns="91440" bIns="45720" rtlCol="0" anchor="ctr">
            <a:normAutofit/>
          </a:bodyPr>
          <a:lstStyle/>
          <a:p>
            <a:pPr defTabSz="914400">
              <a:lnSpc>
                <a:spcPct val="90000"/>
              </a:lnSpc>
              <a:spcAft>
                <a:spcPts val="600"/>
              </a:spcAft>
              <a:defRPr/>
            </a:pPr>
            <a:fld id="{C490B691-52BE-9A49-9E02-BBC8CE4116D2}" type="slidenum">
              <a:rPr lang="en-US" sz="1200">
                <a:solidFill>
                  <a:srgbClr val="FFFFFF"/>
                </a:solidFill>
                <a:latin typeface="Calibri" panose="020F0502020204030204"/>
              </a:rPr>
              <a:pPr defTabSz="914400">
                <a:lnSpc>
                  <a:spcPct val="90000"/>
                </a:lnSpc>
                <a:spcAft>
                  <a:spcPts val="600"/>
                </a:spcAft>
                <a:defRPr/>
              </a:pPr>
              <a:t>8</a:t>
            </a:fld>
            <a:endParaRPr lang="en-US" sz="1200">
              <a:solidFill>
                <a:srgbClr val="FFFFFF"/>
              </a:solidFill>
              <a:latin typeface="Calibri" panose="020F0502020204030204"/>
            </a:endParaRPr>
          </a:p>
        </p:txBody>
      </p:sp>
      <p:sp>
        <p:nvSpPr>
          <p:cNvPr id="7" name="Rectángulo 6">
            <a:extLst>
              <a:ext uri="{FF2B5EF4-FFF2-40B4-BE49-F238E27FC236}">
                <a16:creationId xmlns:a16="http://schemas.microsoft.com/office/drawing/2014/main" id="{F8966B76-7093-4A79-84F6-F9B35E75294D}"/>
              </a:ext>
            </a:extLst>
          </p:cNvPr>
          <p:cNvSpPr/>
          <p:nvPr/>
        </p:nvSpPr>
        <p:spPr>
          <a:xfrm>
            <a:off x="838529" y="92221"/>
            <a:ext cx="5180942" cy="553998"/>
          </a:xfrm>
          <a:prstGeom prst="rect">
            <a:avLst/>
          </a:prstGeom>
          <a:gradFill>
            <a:gsLst>
              <a:gs pos="0">
                <a:schemeClr val="accent1">
                  <a:lumMod val="5000"/>
                  <a:lumOff val="95000"/>
                </a:schemeClr>
              </a:gs>
              <a:gs pos="74000">
                <a:schemeClr val="accent1">
                  <a:lumMod val="45000"/>
                  <a:lumOff val="55000"/>
                  <a:alpha val="76000"/>
                </a:schemeClr>
              </a:gs>
              <a:gs pos="83000">
                <a:schemeClr val="accent1">
                  <a:lumMod val="45000"/>
                  <a:lumOff val="55000"/>
                  <a:alpha val="63000"/>
                </a:schemeClr>
              </a:gs>
              <a:gs pos="100000">
                <a:schemeClr val="accent1">
                  <a:lumMod val="30000"/>
                  <a:lumOff val="70000"/>
                  <a:alpha val="50000"/>
                </a:schemeClr>
              </a:gs>
            </a:gsLst>
            <a:lin ang="5400000" scaled="1"/>
          </a:gradFill>
          <a:effectLst/>
          <a:scene3d>
            <a:camera prst="orthographicFront"/>
            <a:lightRig rig="threePt" dir="t"/>
          </a:scene3d>
          <a:sp3d extrusionH="6350" contourW="57150">
            <a:bevelT w="114300" h="139700" prst="artDeco"/>
            <a:bevelB w="114300" prst="artDeco"/>
          </a:sp3d>
        </p:spPr>
        <p:txBody>
          <a:bodyPr wrap="square">
            <a:spAutoFit/>
          </a:bodyPr>
          <a:lstStyle/>
          <a:p>
            <a:pPr algn="ctr">
              <a:defRPr/>
            </a:pPr>
            <a:r>
              <a:rPr lang="es-ES" sz="3000" b="1" dirty="0">
                <a:ln w="9525">
                  <a:solidFill>
                    <a:schemeClr val="bg1"/>
                  </a:solidFill>
                  <a:prstDash val="solid"/>
                </a:ln>
                <a:solidFill>
                  <a:schemeClr val="accent6">
                    <a:lumMod val="60000"/>
                    <a:lumOff val="40000"/>
                  </a:schemeClr>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¿Son menos seguros?</a:t>
            </a:r>
          </a:p>
        </p:txBody>
      </p:sp>
      <p:sp>
        <p:nvSpPr>
          <p:cNvPr id="5" name="Rectángulo 4">
            <a:extLst>
              <a:ext uri="{FF2B5EF4-FFF2-40B4-BE49-F238E27FC236}">
                <a16:creationId xmlns:a16="http://schemas.microsoft.com/office/drawing/2014/main" id="{BA177EBE-960E-4AD5-AFD3-50F6DF7A6F9E}"/>
              </a:ext>
            </a:extLst>
          </p:cNvPr>
          <p:cNvSpPr/>
          <p:nvPr/>
        </p:nvSpPr>
        <p:spPr>
          <a:xfrm>
            <a:off x="568567" y="1000495"/>
            <a:ext cx="6098317" cy="3810274"/>
          </a:xfrm>
          <a:prstGeom prst="rect">
            <a:avLst/>
          </a:prstGeom>
        </p:spPr>
        <p:txBody>
          <a:bodyPr wrap="square">
            <a:spAutoFit/>
          </a:bodyPr>
          <a:lstStyle/>
          <a:p>
            <a:pPr marL="57150" defTabSz="914400">
              <a:lnSpc>
                <a:spcPct val="90000"/>
              </a:lnSpc>
              <a:spcBef>
                <a:spcPts val="600"/>
              </a:spcBef>
              <a:spcAft>
                <a:spcPts val="600"/>
              </a:spcAft>
            </a:pPr>
            <a:r>
              <a:rPr lang="en-US" sz="1600" dirty="0" err="1"/>
              <a:t>Preocupación</a:t>
            </a:r>
            <a:r>
              <a:rPr lang="en-US" sz="1600" dirty="0"/>
              <a:t> por </a:t>
            </a:r>
            <a:r>
              <a:rPr lang="en-US" sz="1600" dirty="0" err="1"/>
              <a:t>posible</a:t>
            </a:r>
            <a:r>
              <a:rPr lang="en-US" sz="1600" dirty="0"/>
              <a:t> </a:t>
            </a:r>
            <a:r>
              <a:rPr lang="en-US" sz="1600" dirty="0" err="1"/>
              <a:t>efecto</a:t>
            </a:r>
            <a:r>
              <a:rPr lang="en-US" sz="1600" dirty="0"/>
              <a:t> </a:t>
            </a:r>
            <a:r>
              <a:rPr lang="en-US" sz="1600" dirty="0" err="1"/>
              <a:t>sobre</a:t>
            </a:r>
            <a:r>
              <a:rPr lang="en-US" sz="1600" dirty="0"/>
              <a:t> la </a:t>
            </a:r>
            <a:r>
              <a:rPr lang="en-US" sz="1600" dirty="0" err="1"/>
              <a:t>respuesta</a:t>
            </a:r>
            <a:r>
              <a:rPr lang="en-US" sz="1600" dirty="0"/>
              <a:t> </a:t>
            </a:r>
            <a:r>
              <a:rPr lang="en-US" sz="1600" dirty="0" err="1"/>
              <a:t>immunitaria</a:t>
            </a:r>
            <a:endParaRPr lang="en-US" sz="1600" dirty="0"/>
          </a:p>
          <a:p>
            <a:pPr marL="57150" defTabSz="914400">
              <a:lnSpc>
                <a:spcPct val="90000"/>
              </a:lnSpc>
              <a:spcBef>
                <a:spcPts val="600"/>
              </a:spcBef>
              <a:spcAft>
                <a:spcPts val="600"/>
              </a:spcAft>
            </a:pPr>
            <a:r>
              <a:rPr lang="es-ES" sz="1600" dirty="0"/>
              <a:t>Biológicos de referencia y biosimilares están sujetos a seguimiento adicional.  Igual control de la seguridad. No hay ningún requisito específico solo para biosimilares. </a:t>
            </a:r>
          </a:p>
          <a:p>
            <a:pPr marL="57150" defTabSz="914400">
              <a:lnSpc>
                <a:spcPct val="90000"/>
              </a:lnSpc>
              <a:spcBef>
                <a:spcPts val="600"/>
              </a:spcBef>
              <a:spcAft>
                <a:spcPts val="600"/>
              </a:spcAft>
            </a:pPr>
            <a:r>
              <a:rPr lang="es-ES" sz="1600" dirty="0"/>
              <a:t>Inclusión del símbolo del triángulo negro en prospecto y en resumen de las características del producto. (“RD 577/2013 farmacovigilancia de medicamentos de uso humano”)</a:t>
            </a:r>
          </a:p>
          <a:p>
            <a:pPr marL="0" lvl="1" defTabSz="914400">
              <a:lnSpc>
                <a:spcPct val="90000"/>
              </a:lnSpc>
              <a:spcBef>
                <a:spcPts val="600"/>
              </a:spcBef>
              <a:spcAft>
                <a:spcPts val="600"/>
              </a:spcAft>
            </a:pPr>
            <a:r>
              <a:rPr lang="es-ES" sz="1600" dirty="0"/>
              <a:t>Ninguna diferencia relevante en la naturaleza, gravedad o frecuencia de los efectos adversos entre biosimilares y biológicos de referencia. Ningún biosimilar retirado o suspendido por motivos de seguridad o eficacia</a:t>
            </a:r>
          </a:p>
          <a:p>
            <a:pPr marL="0" lvl="1" defTabSz="914400">
              <a:lnSpc>
                <a:spcPct val="90000"/>
              </a:lnSpc>
              <a:spcBef>
                <a:spcPts val="600"/>
              </a:spcBef>
              <a:spcAft>
                <a:spcPts val="600"/>
              </a:spcAft>
            </a:pPr>
            <a:r>
              <a:rPr lang="es-ES" sz="1600" dirty="0"/>
              <a:t> Control de la seguridad garantizando la trazabilidad del producto (prescripción por marca) y lote durante su uso clínico y en todos los niveles en la cadena de suministro. </a:t>
            </a:r>
          </a:p>
        </p:txBody>
      </p:sp>
      <p:pic>
        <p:nvPicPr>
          <p:cNvPr id="8" name="9 Imagen" descr="http://aulavirtual-msssi.com/CURSOS/logic/salud_local/01/curso/shared_contenido/images/pregdot_mty.png">
            <a:extLst>
              <a:ext uri="{FF2B5EF4-FFF2-40B4-BE49-F238E27FC236}">
                <a16:creationId xmlns:a16="http://schemas.microsoft.com/office/drawing/2014/main" id="{0F8A8C41-DB13-4939-B6CD-BD40CCBAB5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605" y="1029384"/>
            <a:ext cx="303023" cy="207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9 Imagen" descr="http://aulavirtual-msssi.com/CURSOS/logic/salud_local/01/curso/shared_contenido/images/pregdot_mty.png">
            <a:extLst>
              <a:ext uri="{FF2B5EF4-FFF2-40B4-BE49-F238E27FC236}">
                <a16:creationId xmlns:a16="http://schemas.microsoft.com/office/drawing/2014/main" id="{9DA248E9-BEB4-4084-9AB2-93309A3526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347" y="4096327"/>
            <a:ext cx="303023" cy="207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9 Imagen" descr="http://aulavirtual-msssi.com/CURSOS/logic/salud_local/01/curso/shared_contenido/images/pregdot_mty.png">
            <a:extLst>
              <a:ext uri="{FF2B5EF4-FFF2-40B4-BE49-F238E27FC236}">
                <a16:creationId xmlns:a16="http://schemas.microsoft.com/office/drawing/2014/main" id="{F1D65E71-8D80-40D3-B12E-017D7F5264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545" y="3050807"/>
            <a:ext cx="303023" cy="207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9 Imagen" descr="http://aulavirtual-msssi.com/CURSOS/logic/salud_local/01/curso/shared_contenido/images/pregdot_mty.png">
            <a:extLst>
              <a:ext uri="{FF2B5EF4-FFF2-40B4-BE49-F238E27FC236}">
                <a16:creationId xmlns:a16="http://schemas.microsoft.com/office/drawing/2014/main" id="{42B973F2-C27F-4584-AE73-3FA0FF1E40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604" y="2222987"/>
            <a:ext cx="303023" cy="207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9 Imagen" descr="http://aulavirtual-msssi.com/CURSOS/logic/salud_local/01/curso/shared_contenido/images/pregdot_mty.png">
            <a:extLst>
              <a:ext uri="{FF2B5EF4-FFF2-40B4-BE49-F238E27FC236}">
                <a16:creationId xmlns:a16="http://schemas.microsoft.com/office/drawing/2014/main" id="{9097B9ED-A600-465C-BE99-59463069C3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540" y="1407732"/>
            <a:ext cx="303023" cy="207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0281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85E8AF42-8E5C-4857-804E-CCCE128733BA}"/>
              </a:ext>
            </a:extLst>
          </p:cNvPr>
          <p:cNvSpPr>
            <a:spLocks noGrp="1"/>
          </p:cNvSpPr>
          <p:nvPr>
            <p:ph type="sldNum" sz="quarter" idx="12"/>
          </p:nvPr>
        </p:nvSpPr>
        <p:spPr/>
        <p:txBody>
          <a:bodyPr/>
          <a:lstStyle/>
          <a:p>
            <a:fld id="{C490B691-52BE-9A49-9E02-BBC8CE4116D2}" type="slidenum">
              <a:rPr lang="es-ES" smtClean="0"/>
              <a:pPr/>
              <a:t>9</a:t>
            </a:fld>
            <a:endParaRPr lang="es-ES"/>
          </a:p>
        </p:txBody>
      </p:sp>
      <p:sp>
        <p:nvSpPr>
          <p:cNvPr id="3" name="Rectángulo 2">
            <a:extLst>
              <a:ext uri="{FF2B5EF4-FFF2-40B4-BE49-F238E27FC236}">
                <a16:creationId xmlns:a16="http://schemas.microsoft.com/office/drawing/2014/main" id="{5B37AFA9-6623-49CD-ACEC-1348AD164DD7}"/>
              </a:ext>
            </a:extLst>
          </p:cNvPr>
          <p:cNvSpPr/>
          <p:nvPr/>
        </p:nvSpPr>
        <p:spPr>
          <a:xfrm>
            <a:off x="139254" y="15306"/>
            <a:ext cx="6579492" cy="553998"/>
          </a:xfrm>
          <a:prstGeom prst="rect">
            <a:avLst/>
          </a:prstGeom>
          <a:gradFill>
            <a:gsLst>
              <a:gs pos="0">
                <a:schemeClr val="accent1">
                  <a:lumMod val="5000"/>
                  <a:lumOff val="95000"/>
                </a:schemeClr>
              </a:gs>
              <a:gs pos="74000">
                <a:schemeClr val="accent1">
                  <a:lumMod val="45000"/>
                  <a:lumOff val="55000"/>
                  <a:alpha val="76000"/>
                </a:schemeClr>
              </a:gs>
              <a:gs pos="83000">
                <a:schemeClr val="accent1">
                  <a:lumMod val="45000"/>
                  <a:lumOff val="55000"/>
                  <a:alpha val="63000"/>
                </a:schemeClr>
              </a:gs>
              <a:gs pos="100000">
                <a:schemeClr val="accent1">
                  <a:lumMod val="30000"/>
                  <a:lumOff val="70000"/>
                  <a:alpha val="50000"/>
                </a:schemeClr>
              </a:gs>
            </a:gsLst>
            <a:lin ang="5400000" scaled="1"/>
          </a:gradFill>
          <a:effectLst/>
          <a:scene3d>
            <a:camera prst="orthographicFront"/>
            <a:lightRig rig="threePt" dir="t"/>
          </a:scene3d>
          <a:sp3d extrusionH="6350" contourW="57150">
            <a:bevelT w="114300" h="139700" prst="artDeco"/>
            <a:bevelB w="114300" prst="artDeco"/>
          </a:sp3d>
        </p:spPr>
        <p:txBody>
          <a:bodyPr wrap="square">
            <a:spAutoFit/>
          </a:bodyPr>
          <a:lstStyle/>
          <a:p>
            <a:pPr algn="ctr">
              <a:defRPr/>
            </a:pPr>
            <a:r>
              <a:rPr lang="es-ES" sz="3000" b="1" dirty="0">
                <a:ln w="9525">
                  <a:solidFill>
                    <a:schemeClr val="bg1"/>
                  </a:solidFill>
                  <a:prstDash val="solid"/>
                </a:ln>
                <a:solidFill>
                  <a:srgbClr val="6600CC"/>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Regulación del precio</a:t>
            </a:r>
          </a:p>
        </p:txBody>
      </p:sp>
      <p:sp>
        <p:nvSpPr>
          <p:cNvPr id="4" name="CuadroTexto 3">
            <a:extLst>
              <a:ext uri="{FF2B5EF4-FFF2-40B4-BE49-F238E27FC236}">
                <a16:creationId xmlns:a16="http://schemas.microsoft.com/office/drawing/2014/main" id="{3B0ACA82-1D44-4146-BF9B-9026036F4384}"/>
              </a:ext>
            </a:extLst>
          </p:cNvPr>
          <p:cNvSpPr txBox="1"/>
          <p:nvPr/>
        </p:nvSpPr>
        <p:spPr>
          <a:xfrm>
            <a:off x="139254" y="625327"/>
            <a:ext cx="6444426" cy="523220"/>
          </a:xfrm>
          <a:prstGeom prst="rect">
            <a:avLst/>
          </a:prstGeom>
          <a:solidFill>
            <a:srgbClr val="E8E438"/>
          </a:solidFill>
        </p:spPr>
        <p:txBody>
          <a:bodyPr wrap="square" rtlCol="0">
            <a:spAutoFit/>
          </a:bodyPr>
          <a:lstStyle/>
          <a:p>
            <a:r>
              <a:rPr lang="es-ES" sz="1400" dirty="0">
                <a:solidFill>
                  <a:srgbClr val="333399"/>
                </a:solidFill>
              </a:rPr>
              <a:t>El precio del biosimilar está sujeto a varias reducciones de precio desde que se fija el precio por el Ministerio de Sanidad hasta su adquisición por concurso</a:t>
            </a:r>
          </a:p>
        </p:txBody>
      </p:sp>
      <p:pic>
        <p:nvPicPr>
          <p:cNvPr id="39" name="Imagen 38">
            <a:extLst>
              <a:ext uri="{FF2B5EF4-FFF2-40B4-BE49-F238E27FC236}">
                <a16:creationId xmlns:a16="http://schemas.microsoft.com/office/drawing/2014/main" id="{7ECE80C8-47AB-4C43-AAC4-79964FE75F11}"/>
              </a:ext>
            </a:extLst>
          </p:cNvPr>
          <p:cNvPicPr>
            <a:picLocks noChangeAspect="1"/>
          </p:cNvPicPr>
          <p:nvPr/>
        </p:nvPicPr>
        <p:blipFill rotWithShape="1">
          <a:blip r:embed="rId3"/>
          <a:srcRect b="53261"/>
          <a:stretch/>
        </p:blipFill>
        <p:spPr>
          <a:xfrm>
            <a:off x="283715" y="1156886"/>
            <a:ext cx="6155507" cy="1660387"/>
          </a:xfrm>
          <a:prstGeom prst="rect">
            <a:avLst/>
          </a:prstGeom>
        </p:spPr>
      </p:pic>
      <p:sp>
        <p:nvSpPr>
          <p:cNvPr id="40" name="CuadroTexto 39">
            <a:extLst>
              <a:ext uri="{FF2B5EF4-FFF2-40B4-BE49-F238E27FC236}">
                <a16:creationId xmlns:a16="http://schemas.microsoft.com/office/drawing/2014/main" id="{CFC6EF0A-BB9D-45CB-83E9-3355817B4D58}"/>
              </a:ext>
            </a:extLst>
          </p:cNvPr>
          <p:cNvSpPr txBox="1"/>
          <p:nvPr/>
        </p:nvSpPr>
        <p:spPr>
          <a:xfrm>
            <a:off x="1521361" y="2993480"/>
            <a:ext cx="1092749" cy="415498"/>
          </a:xfrm>
          <a:prstGeom prst="rect">
            <a:avLst/>
          </a:prstGeom>
          <a:solidFill>
            <a:srgbClr val="C7D3C1"/>
          </a:solidFill>
          <a:ln w="19050">
            <a:solidFill>
              <a:srgbClr val="C7D3C1"/>
            </a:solidFill>
          </a:ln>
        </p:spPr>
        <p:txBody>
          <a:bodyPr wrap="square" rtlCol="0">
            <a:spAutoFit/>
          </a:bodyPr>
          <a:lstStyle/>
          <a:p>
            <a:r>
              <a:rPr lang="es-ES" sz="1050" b="1" dirty="0">
                <a:solidFill>
                  <a:srgbClr val="008080"/>
                </a:solidFill>
              </a:rPr>
              <a:t>Oficina de farmacia</a:t>
            </a:r>
          </a:p>
        </p:txBody>
      </p:sp>
      <p:sp>
        <p:nvSpPr>
          <p:cNvPr id="41" name="CuadroTexto 40">
            <a:extLst>
              <a:ext uri="{FF2B5EF4-FFF2-40B4-BE49-F238E27FC236}">
                <a16:creationId xmlns:a16="http://schemas.microsoft.com/office/drawing/2014/main" id="{5FF04D9D-C21E-48A4-88D3-B52242BC1CB6}"/>
              </a:ext>
            </a:extLst>
          </p:cNvPr>
          <p:cNvSpPr txBox="1"/>
          <p:nvPr/>
        </p:nvSpPr>
        <p:spPr>
          <a:xfrm>
            <a:off x="2689414" y="3062731"/>
            <a:ext cx="3571539" cy="276999"/>
          </a:xfrm>
          <a:prstGeom prst="rect">
            <a:avLst/>
          </a:prstGeom>
          <a:noFill/>
        </p:spPr>
        <p:txBody>
          <a:bodyPr wrap="square" rtlCol="0">
            <a:spAutoFit/>
          </a:bodyPr>
          <a:lstStyle/>
          <a:p>
            <a:r>
              <a:rPr lang="es-ES" sz="1200" dirty="0">
                <a:solidFill>
                  <a:srgbClr val="FF0000"/>
                </a:solidFill>
              </a:rPr>
              <a:t>PVP=PVL + margen distribuidora+ margen OF + IVA</a:t>
            </a:r>
          </a:p>
        </p:txBody>
      </p:sp>
      <p:pic>
        <p:nvPicPr>
          <p:cNvPr id="8" name="Imagen 7">
            <a:extLst>
              <a:ext uri="{FF2B5EF4-FFF2-40B4-BE49-F238E27FC236}">
                <a16:creationId xmlns:a16="http://schemas.microsoft.com/office/drawing/2014/main" id="{8A26D0AD-5E16-4E9F-8A3A-8DBCCFD33E07}"/>
              </a:ext>
            </a:extLst>
          </p:cNvPr>
          <p:cNvPicPr>
            <a:picLocks noChangeAspect="1"/>
          </p:cNvPicPr>
          <p:nvPr/>
        </p:nvPicPr>
        <p:blipFill rotWithShape="1">
          <a:blip r:embed="rId3"/>
          <a:srcRect t="54310"/>
          <a:stretch/>
        </p:blipFill>
        <p:spPr>
          <a:xfrm>
            <a:off x="283713" y="3459926"/>
            <a:ext cx="5977238" cy="1470985"/>
          </a:xfrm>
          <a:prstGeom prst="rect">
            <a:avLst/>
          </a:prstGeom>
        </p:spPr>
      </p:pic>
      <p:sp>
        <p:nvSpPr>
          <p:cNvPr id="5" name="CuadroTexto 4">
            <a:extLst>
              <a:ext uri="{FF2B5EF4-FFF2-40B4-BE49-F238E27FC236}">
                <a16:creationId xmlns:a16="http://schemas.microsoft.com/office/drawing/2014/main" id="{40159F56-C829-4A98-9DCB-D90BA932ACD1}"/>
              </a:ext>
            </a:extLst>
          </p:cNvPr>
          <p:cNvSpPr txBox="1"/>
          <p:nvPr/>
        </p:nvSpPr>
        <p:spPr>
          <a:xfrm>
            <a:off x="830855" y="4889584"/>
            <a:ext cx="6155507" cy="253916"/>
          </a:xfrm>
          <a:prstGeom prst="rect">
            <a:avLst/>
          </a:prstGeom>
          <a:noFill/>
        </p:spPr>
        <p:txBody>
          <a:bodyPr wrap="square" rtlCol="0">
            <a:spAutoFit/>
          </a:bodyPr>
          <a:lstStyle/>
          <a:p>
            <a:r>
              <a:rPr lang="es-ES" sz="1000" dirty="0"/>
              <a:t>Análisis del impacto presupuestario de los medicamentos biosimilares en el SNS en España (2009 – 2022) </a:t>
            </a:r>
          </a:p>
        </p:txBody>
      </p:sp>
    </p:spTree>
    <p:extLst>
      <p:ext uri="{BB962C8B-B14F-4D97-AF65-F5344CB8AC3E}">
        <p14:creationId xmlns:p14="http://schemas.microsoft.com/office/powerpoint/2010/main" val="1410991298"/>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2582</TotalTime>
  <Words>987</Words>
  <Application>Microsoft Office PowerPoint</Application>
  <PresentationFormat>Personalizado</PresentationFormat>
  <Paragraphs>127</Paragraphs>
  <Slides>17</Slides>
  <Notes>15</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17</vt:i4>
      </vt:variant>
    </vt:vector>
  </HeadingPairs>
  <TitlesOfParts>
    <vt:vector size="23" baseType="lpstr">
      <vt:lpstr>Arial</vt:lpstr>
      <vt:lpstr>Arial Narrow</vt:lpstr>
      <vt:lpstr>Calibri</vt:lpstr>
      <vt:lpstr>Calibri Light</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CARABALLO CAMACHO, M DE LA O</dc:creator>
  <cp:lastModifiedBy>CARABALLO CAMACHO, M DE LA O</cp:lastModifiedBy>
  <cp:revision>132</cp:revision>
  <dcterms:created xsi:type="dcterms:W3CDTF">2022-10-12T10:54:13Z</dcterms:created>
  <dcterms:modified xsi:type="dcterms:W3CDTF">2023-02-07T11:10:29Z</dcterms:modified>
</cp:coreProperties>
</file>